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1"/>
  </p:notesMasterIdLst>
  <p:sldIdLst>
    <p:sldId id="276" r:id="rId2"/>
    <p:sldId id="277" r:id="rId3"/>
    <p:sldId id="318" r:id="rId4"/>
    <p:sldId id="319" r:id="rId5"/>
    <p:sldId id="345" r:id="rId6"/>
    <p:sldId id="344" r:id="rId7"/>
    <p:sldId id="278" r:id="rId8"/>
    <p:sldId id="279" r:id="rId9"/>
    <p:sldId id="280" r:id="rId10"/>
    <p:sldId id="307" r:id="rId11"/>
    <p:sldId id="282" r:id="rId12"/>
    <p:sldId id="346" r:id="rId13"/>
    <p:sldId id="330" r:id="rId14"/>
    <p:sldId id="331" r:id="rId15"/>
    <p:sldId id="347" r:id="rId16"/>
    <p:sldId id="329" r:id="rId17"/>
    <p:sldId id="348" r:id="rId18"/>
    <p:sldId id="349" r:id="rId19"/>
    <p:sldId id="358" r:id="rId20"/>
    <p:sldId id="350" r:id="rId21"/>
    <p:sldId id="351" r:id="rId22"/>
    <p:sldId id="352" r:id="rId23"/>
    <p:sldId id="354" r:id="rId24"/>
    <p:sldId id="355" r:id="rId25"/>
    <p:sldId id="356" r:id="rId26"/>
    <p:sldId id="357" r:id="rId27"/>
    <p:sldId id="359" r:id="rId28"/>
    <p:sldId id="360" r:id="rId29"/>
    <p:sldId id="361" r:id="rId30"/>
    <p:sldId id="284" r:id="rId31"/>
    <p:sldId id="286" r:id="rId32"/>
    <p:sldId id="287" r:id="rId33"/>
    <p:sldId id="296" r:id="rId34"/>
    <p:sldId id="321" r:id="rId35"/>
    <p:sldId id="301" r:id="rId36"/>
    <p:sldId id="322" r:id="rId37"/>
    <p:sldId id="309" r:id="rId38"/>
    <p:sldId id="304" r:id="rId39"/>
    <p:sldId id="320"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p:restoredTop sz="93059"/>
  </p:normalViewPr>
  <p:slideViewPr>
    <p:cSldViewPr snapToGrid="0" snapToObjects="1">
      <p:cViewPr varScale="1">
        <p:scale>
          <a:sx n="59" d="100"/>
          <a:sy n="59" d="100"/>
        </p:scale>
        <p:origin x="1000"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6E6079-972D-2E4F-968B-E04CB6E80103}" type="datetimeFigureOut">
              <a:rPr lang="en-US" smtClean="0"/>
              <a:t>12/17/16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CA39B4-DC21-704A-8924-89754BB83E6E}" type="slidenum">
              <a:rPr lang="en-US" smtClean="0"/>
              <a:t>‹#›</a:t>
            </a:fld>
            <a:endParaRPr lang="en-US"/>
          </a:p>
        </p:txBody>
      </p:sp>
    </p:spTree>
    <p:extLst>
      <p:ext uri="{BB962C8B-B14F-4D97-AF65-F5344CB8AC3E}">
        <p14:creationId xmlns:p14="http://schemas.microsoft.com/office/powerpoint/2010/main" val="62487367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www.law.com/jsp/nlj/PubArticleNLJ.jsp?id=1202426916023"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F75DEF7-C0C0-F84A-AD75-D7FE5F66C89C}" type="slidenum">
              <a:rPr lang="en-US" sz="1200"/>
              <a:pPr eaLnBrk="1" hangingPunct="1"/>
              <a:t>2</a:t>
            </a:fld>
            <a:endParaRPr lang="en-US" sz="1200"/>
          </a:p>
        </p:txBody>
      </p:sp>
      <p:sp>
        <p:nvSpPr>
          <p:cNvPr id="35842" name="Rectangle 2"/>
          <p:cNvSpPr>
            <a:spLocks noGrp="1" noRot="1" noChangeAspect="1" noChangeArrowheads="1" noTextEdit="1"/>
          </p:cNvSpPr>
          <p:nvPr>
            <p:ph type="sldImg"/>
          </p:nvPr>
        </p:nvSpPr>
        <p:spPr>
          <a:ln/>
        </p:spPr>
      </p:sp>
      <p:sp>
        <p:nvSpPr>
          <p:cNvPr id="35843"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803995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76D9BD5-5BF8-BC46-8B41-E97EBB97C047}" type="slidenum">
              <a:rPr lang="en-US" sz="1200"/>
              <a:pPr eaLnBrk="1" hangingPunct="1"/>
              <a:t>31</a:t>
            </a:fld>
            <a:endParaRPr lang="en-US" sz="1200"/>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52849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7D08A38-54EA-1F41-B325-3088093488C3}" type="slidenum">
              <a:rPr lang="en-US" sz="1200"/>
              <a:pPr eaLnBrk="1" hangingPunct="1"/>
              <a:t>32</a:t>
            </a:fld>
            <a:endParaRPr lang="en-US" sz="1200"/>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3792683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E4337BF-5B5F-524A-AE5E-2D5E61584120}" type="slidenum">
              <a:rPr lang="en-US" sz="1200"/>
              <a:pPr eaLnBrk="1" hangingPunct="1"/>
              <a:t>35</a:t>
            </a:fld>
            <a:endParaRPr lang="en-US" sz="1200"/>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85413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A3AE5F2-E83A-034C-A4C1-3527FAF780DD}" type="slidenum">
              <a:rPr lang="en-US" sz="1200"/>
              <a:pPr eaLnBrk="1" hangingPunct="1"/>
              <a:t>37</a:t>
            </a:fld>
            <a:endParaRPr lang="en-US" sz="12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619021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a:ln/>
        </p:spPr>
      </p:sp>
      <p:sp>
        <p:nvSpPr>
          <p:cNvPr id="10342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Blogging  became a fast hit with realtors.  It was a way to promote a city, a neighborhood, yourself…how and when to buy…when to sell…market conditions, etc!  Well the probably with blogging is that it is normally </a:t>
            </a:r>
            <a:r>
              <a:rPr lang="ja-JP" altLang="en-US">
                <a:ea typeface="ＭＳ Ｐゴシック" charset="0"/>
                <a:cs typeface="ＭＳ Ｐゴシック" charset="0"/>
              </a:rPr>
              <a:t>‘</a:t>
            </a:r>
            <a:r>
              <a:rPr lang="en-US" altLang="ja-JP">
                <a:ea typeface="ＭＳ Ｐゴシック" charset="0"/>
                <a:cs typeface="ＭＳ Ｐゴシック" charset="0"/>
              </a:rPr>
              <a:t>your opinion</a:t>
            </a:r>
            <a:r>
              <a:rPr lang="ja-JP" altLang="en-US">
                <a:ea typeface="ＭＳ Ｐゴシック" charset="0"/>
                <a:cs typeface="ＭＳ Ｐゴシック" charset="0"/>
              </a:rPr>
              <a:t>’</a:t>
            </a:r>
            <a:r>
              <a:rPr lang="en-US" altLang="ja-JP">
                <a:ea typeface="ＭＳ Ｐゴシック" charset="0"/>
                <a:cs typeface="ＭＳ Ｐゴシック" charset="0"/>
              </a:rPr>
              <a:t>…so when that opinion turns out to be wrong, then what you have is the potential for a lawsuit and shown by thiese articles.</a:t>
            </a:r>
          </a:p>
          <a:p>
            <a:pPr eaLnBrk="1" hangingPunct="1"/>
            <a:endParaRPr lang="en-US">
              <a:ea typeface="ＭＳ Ｐゴシック" charset="0"/>
              <a:cs typeface="ＭＳ Ｐゴシック" charset="0"/>
            </a:endParaRPr>
          </a:p>
        </p:txBody>
      </p:sp>
      <p:sp>
        <p:nvSpPr>
          <p:cNvPr id="10342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3EC7F26-8B65-E843-A58B-4DDED0ED40B0}" type="slidenum">
              <a:rPr lang="en-US" sz="1200"/>
              <a:pPr eaLnBrk="1" hangingPunct="1"/>
              <a:t>38</a:t>
            </a:fld>
            <a:endParaRPr lang="en-US" sz="1200"/>
          </a:p>
        </p:txBody>
      </p:sp>
    </p:spTree>
    <p:extLst>
      <p:ext uri="{BB962C8B-B14F-4D97-AF65-F5344CB8AC3E}">
        <p14:creationId xmlns:p14="http://schemas.microsoft.com/office/powerpoint/2010/main" val="133445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A8541A9-901F-2F4D-8FA3-CA495BDFE6CC}" type="slidenum">
              <a:rPr lang="en-US" sz="1200"/>
              <a:pPr eaLnBrk="1" hangingPunct="1"/>
              <a:t>39</a:t>
            </a:fld>
            <a:endParaRPr lang="en-US" sz="1200"/>
          </a:p>
        </p:txBody>
      </p:sp>
      <p:sp>
        <p:nvSpPr>
          <p:cNvPr id="106499" name="Rectangle 2"/>
          <p:cNvSpPr>
            <a:spLocks noGrp="1" noRot="1" noChangeAspect="1" noChangeArrowheads="1" noTextEdit="1"/>
          </p:cNvSpPr>
          <p:nvPr>
            <p:ph type="sldImg"/>
          </p:nvPr>
        </p:nvSpPr>
        <p:spPr>
          <a:xfrm>
            <a:off x="1144588" y="685800"/>
            <a:ext cx="4572000" cy="3429000"/>
          </a:xfrm>
          <a:ln/>
        </p:spPr>
      </p:sp>
      <p:sp>
        <p:nvSpPr>
          <p:cNvPr id="106500" name="Rectangle 3"/>
          <p:cNvSpPr>
            <a:spLocks noGrp="1" noChangeArrowheads="1"/>
          </p:cNvSpPr>
          <p:nvPr>
            <p:ph type="body" idx="1"/>
          </p:nvPr>
        </p:nvSpPr>
        <p:spPr>
          <a:xfrm>
            <a:off x="914400" y="4341813"/>
            <a:ext cx="5029200" cy="4116387"/>
          </a:xfr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853826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BA7E809-64C4-6046-BE54-401CB3167AD4}" type="slidenum">
              <a:rPr lang="en-US" sz="1200"/>
              <a:pPr eaLnBrk="1" hangingPunct="1"/>
              <a:t>8</a:t>
            </a:fld>
            <a:endParaRPr lang="en-US" sz="120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792606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DCF392-536A-BF4C-A1D1-66D28247EB6F}" type="slidenum">
              <a:rPr lang="en-US" sz="1200"/>
              <a:pPr eaLnBrk="1" hangingPunct="1"/>
              <a:t>9</a:t>
            </a:fld>
            <a:endParaRPr lang="en-US" sz="120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491929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AA096BA-B02D-5E44-9240-6B147291BCE7}" type="slidenum">
              <a:rPr lang="en-US" sz="1200"/>
              <a:pPr eaLnBrk="1" hangingPunct="1"/>
              <a:t>11</a:t>
            </a:fld>
            <a:endParaRPr lang="en-US" sz="1200"/>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43771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306AF93-BA6B-0643-AFB2-EBEFFE6ADE1B}" type="slidenum">
              <a:rPr lang="en-US" sz="1200"/>
              <a:pPr eaLnBrk="1" hangingPunct="1"/>
              <a:t>12</a:t>
            </a:fld>
            <a:endParaRPr lang="en-US" sz="1200"/>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963511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32DA575-F832-AF45-87C9-755619223269}" type="slidenum">
              <a:rPr lang="en-US" sz="1200"/>
              <a:pPr eaLnBrk="1" hangingPunct="1"/>
              <a:t>19</a:t>
            </a:fld>
            <a:endParaRPr lang="en-US" sz="1200"/>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1424003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06B70333-8C73-894E-A353-3E2705634B94}" type="slidenum">
              <a:rPr lang="en-US" sz="1200"/>
              <a:pPr eaLnBrk="1" hangingPunct="1"/>
              <a:t>23</a:t>
            </a:fld>
            <a:endParaRPr lang="en-US" sz="1200"/>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ea typeface="ＭＳ Ｐゴシック" charset="0"/>
                <a:cs typeface="ＭＳ Ｐゴシック" charset="0"/>
              </a:rPr>
              <a:t>I remember a year ago we were sitting in professional standards when we discussed the amazing skill several of our realtor members had obtained through photo shop. Yes..we can change the grass to green.  Remove power lines, even take out a dead bush or two…no one will be the wiser…unti they try to go find the house.</a:t>
            </a:r>
          </a:p>
          <a:p>
            <a:pPr eaLnBrk="1" hangingPunct="1"/>
            <a:r>
              <a:rPr lang="en-US">
                <a:ea typeface="ＭＳ Ｐゴシック" charset="0"/>
                <a:cs typeface="ＭＳ Ｐゴシック" charset="0"/>
              </a:rPr>
              <a:t>Recently there was a case where I was called in for advice.  The problem was that the virtual tour of the home showed the draperiers all nicely hung. (mind you there was furniture too) but when the buyers LOOKED at the house the furniture and the draperies were gone.  Yet before they closed they insisted that the drperies were returned….even though they were not included in the purchase contract.  So presenting a true picture can take on many forms.  The discussion about what could be changed in a picture and what couldn</a:t>
            </a:r>
            <a:r>
              <a:rPr lang="ja-JP" altLang="en-US">
                <a:ea typeface="ＭＳ Ｐゴシック" charset="0"/>
                <a:cs typeface="ＭＳ Ｐゴシック" charset="0"/>
              </a:rPr>
              <a:t>’</a:t>
            </a:r>
            <a:r>
              <a:rPr lang="en-US" altLang="ja-JP">
                <a:ea typeface="ＭＳ Ｐゴシック" charset="0"/>
                <a:cs typeface="ＭＳ Ｐゴシック" charset="0"/>
              </a:rPr>
              <a:t>t be I must admit did get me chuckling….(snow story)</a:t>
            </a:r>
            <a:endParaRPr lang="en-US">
              <a:ea typeface="ＭＳ Ｐゴシック" charset="0"/>
              <a:cs typeface="ＭＳ Ｐゴシック" charset="0"/>
            </a:endParaRPr>
          </a:p>
        </p:txBody>
      </p:sp>
    </p:spTree>
    <p:extLst>
      <p:ext uri="{BB962C8B-B14F-4D97-AF65-F5344CB8AC3E}">
        <p14:creationId xmlns:p14="http://schemas.microsoft.com/office/powerpoint/2010/main" val="583624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noTextEdit="1"/>
          </p:cNvSpPr>
          <p:nvPr>
            <p:ph type="sldImg"/>
          </p:nvPr>
        </p:nvSpPr>
        <p:spPr>
          <a:ln/>
        </p:spPr>
      </p:sp>
      <p:sp>
        <p:nvSpPr>
          <p:cNvPr id="9933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The CCIM  (Council of Commercial Investment Members) last May brought to Pro Standards a cause of action.  Like all of the NAR designations they were experiencing members using the designation but NOT having paid their dues.  At CRS we used to talk about sending someone in to </a:t>
            </a:r>
            <a:r>
              <a:rPr lang="ja-JP" altLang="en-US">
                <a:ea typeface="ＭＳ Ｐゴシック" charset="0"/>
                <a:cs typeface="ＭＳ Ｐゴシック" charset="0"/>
              </a:rPr>
              <a:t>‘</a:t>
            </a:r>
            <a:r>
              <a:rPr lang="en-US" altLang="ja-JP">
                <a:ea typeface="ＭＳ Ｐゴシック" charset="0"/>
                <a:cs typeface="ＭＳ Ｐゴシック" charset="0"/>
              </a:rPr>
              <a:t>rip the plaque off the wall of the non paying member.  But the CCIMs were able to bring forth this SOP and now for all of you who monitor the use of designations is the answer to your prqyers…its one way to meet the members of the professional staandards committee quickly.</a:t>
            </a:r>
            <a:endParaRPr lang="en-US">
              <a:ea typeface="ＭＳ Ｐゴシック" charset="0"/>
              <a:cs typeface="ＭＳ Ｐゴシック" charset="0"/>
            </a:endParaRPr>
          </a:p>
        </p:txBody>
      </p:sp>
      <p:sp>
        <p:nvSpPr>
          <p:cNvPr id="99331"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9EFD52F1-24FB-7349-818F-54785F119B9C}" type="slidenum">
              <a:rPr lang="en-US" sz="1200"/>
              <a:pPr eaLnBrk="1" hangingPunct="1"/>
              <a:t>25</a:t>
            </a:fld>
            <a:endParaRPr lang="en-US" sz="1200"/>
          </a:p>
        </p:txBody>
      </p:sp>
    </p:spTree>
    <p:extLst>
      <p:ext uri="{BB962C8B-B14F-4D97-AF65-F5344CB8AC3E}">
        <p14:creationId xmlns:p14="http://schemas.microsoft.com/office/powerpoint/2010/main" val="183342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Slide Image Placeholder 1"/>
          <p:cNvSpPr>
            <a:spLocks noGrp="1" noRot="1" noChangeAspect="1" noTextEdit="1"/>
          </p:cNvSpPr>
          <p:nvPr>
            <p:ph type="sldImg"/>
          </p:nvPr>
        </p:nvSpPr>
        <p:spPr>
          <a:ln/>
        </p:spPr>
      </p:sp>
      <p:sp>
        <p:nvSpPr>
          <p:cNvPr id="10342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Whoa.  As a broker-owner, I'd have grave concerns about one of my agents tweeting this.  Chances are, and we hope, this single tweet will not affect the outcome of the home sale for this Twit's client but boy you can imagine numerous scenarios where it </a:t>
            </a:r>
            <a:r>
              <a:rPr lang="en-US" i="1">
                <a:ea typeface="ＭＳ Ｐゴシック" charset="0"/>
                <a:cs typeface="ＭＳ Ｐゴシック" charset="0"/>
              </a:rPr>
              <a:t>could </a:t>
            </a:r>
            <a:r>
              <a:rPr lang="en-US">
                <a:ea typeface="ＭＳ Ｐゴシック" charset="0"/>
                <a:cs typeface="ＭＳ Ｐゴシック" charset="0"/>
              </a:rPr>
              <a:t>and </a:t>
            </a:r>
            <a:r>
              <a:rPr lang="en-US" i="1">
                <a:ea typeface="ＭＳ Ｐゴシック" charset="0"/>
                <a:cs typeface="ＭＳ Ｐゴシック" charset="0"/>
              </a:rPr>
              <a:t>would </a:t>
            </a:r>
            <a:r>
              <a:rPr lang="en-US">
                <a:ea typeface="ＭＳ Ｐゴシック" charset="0"/>
                <a:cs typeface="ＭＳ Ｐゴシック" charset="0"/>
              </a:rPr>
              <a:t>affect the outcome.  Imagine I'm a buyer considering writing an offer just $30K below asking.  Well heck, I don't want to </a:t>
            </a:r>
            <a:r>
              <a:rPr lang="en-US" i="1">
                <a:ea typeface="ＭＳ Ｐゴシック" charset="0"/>
                <a:cs typeface="ＭＳ Ｐゴシック" charset="0"/>
              </a:rPr>
              <a:t>overpay </a:t>
            </a:r>
            <a:r>
              <a:rPr lang="en-US">
                <a:ea typeface="ＭＳ Ｐゴシック" charset="0"/>
                <a:cs typeface="ＭＳ Ｐゴシック" charset="0"/>
              </a:rPr>
              <a:t>for the property.  If someone else was offering so much less, maybe it's not worth what I thought it was.  Maybe I should write an offer for $80K under asking.</a:t>
            </a:r>
          </a:p>
          <a:p>
            <a:r>
              <a:rPr lang="en-US">
                <a:ea typeface="ＭＳ Ｐゴシック" charset="0"/>
                <a:cs typeface="ＭＳ Ｐゴシック" charset="0"/>
              </a:rPr>
              <a:t>Is this kind of disclosure a</a:t>
            </a:r>
            <a:r>
              <a:rPr lang="en-US" b="1">
                <a:ea typeface="ＭＳ Ｐゴシック" charset="0"/>
                <a:cs typeface="ＭＳ Ｐゴシック" charset="0"/>
              </a:rPr>
              <a:t> breach of fiduciary duties</a:t>
            </a:r>
            <a:r>
              <a:rPr lang="en-US">
                <a:ea typeface="ＭＳ Ｐゴシック" charset="0"/>
                <a:cs typeface="ＭＳ Ｐゴシック" charset="0"/>
              </a:rPr>
              <a:t> to the seller clients?  As professional real estate agents, shouldn't we be maintaining confidentiality about ongoing negotiations? Like other electronic communication such as email, once you hit 'enter' your tweets are out in the public domain, </a:t>
            </a:r>
            <a:r>
              <a:rPr lang="en-US" b="1">
                <a:ea typeface="ＭＳ Ｐゴシック" charset="0"/>
                <a:cs typeface="ＭＳ Ｐゴシック" charset="0"/>
              </a:rPr>
              <a:t>indelible</a:t>
            </a:r>
            <a:r>
              <a:rPr lang="en-US">
                <a:ea typeface="ＭＳ Ｐゴシック" charset="0"/>
                <a:cs typeface="ＭＳ Ｐゴシック" charset="0"/>
              </a:rPr>
              <a:t> (yes tweets create a </a:t>
            </a:r>
            <a:r>
              <a:rPr lang="en-US" i="1">
                <a:ea typeface="ＭＳ Ｐゴシック" charset="0"/>
                <a:cs typeface="ＭＳ Ｐゴシック" charset="0"/>
              </a:rPr>
              <a:t>permanent record</a:t>
            </a:r>
            <a:r>
              <a:rPr lang="en-US">
                <a:ea typeface="ＭＳ Ｐゴシック" charset="0"/>
                <a:cs typeface="ＭＳ Ｐゴシック" charset="0"/>
              </a:rPr>
              <a:t> on the internet which you CANNOT delete), and discoverable by a court of law.  The National Law Journal has a great article entitled, "</a:t>
            </a:r>
            <a:r>
              <a:rPr lang="en-US">
                <a:ea typeface="ＭＳ Ｐゴシック" charset="0"/>
                <a:cs typeface="ＭＳ Ｐゴシック" charset="0"/>
                <a:hlinkClick r:id="rId3" tooltip="National Law Journal Article: Tweets could be trouble"/>
              </a:rPr>
              <a:t>Beware: Your 'tweet' on Twitter could be trouble</a:t>
            </a:r>
            <a:r>
              <a:rPr lang="en-US">
                <a:ea typeface="ＭＳ Ｐゴシック" charset="0"/>
                <a:cs typeface="ＭＳ Ｐゴシック" charset="0"/>
              </a:rPr>
              <a:t>".</a:t>
            </a:r>
          </a:p>
          <a:p>
            <a:r>
              <a:rPr lang="en-US">
                <a:ea typeface="ＭＳ Ｐゴシック" charset="0"/>
                <a:cs typeface="ＭＳ Ｐゴシック" charset="0"/>
              </a:rPr>
              <a:t>Perhaps tweets will not cause you to be involved in a lawsuit.  They may still cost you clients.  Check out this tweet (again I removed the name but in fact </a:t>
            </a:r>
            <a:r>
              <a:rPr lang="en-US" i="1">
                <a:ea typeface="ＭＳ Ｐゴシック" charset="0"/>
                <a:cs typeface="ＭＳ Ｐゴシック" charset="0"/>
              </a:rPr>
              <a:t>anybody </a:t>
            </a:r>
            <a:r>
              <a:rPr lang="en-US">
                <a:ea typeface="ＭＳ Ｐゴシック" charset="0"/>
                <a:cs typeface="ＭＳ Ｐゴシック" charset="0"/>
              </a:rPr>
              <a:t>can find these posts by searching twitter):</a:t>
            </a:r>
          </a:p>
          <a:p>
            <a:endParaRPr lang="en-US">
              <a:ea typeface="ＭＳ Ｐゴシック" charset="0"/>
              <a:cs typeface="ＭＳ Ｐゴシック" charset="0"/>
            </a:endParaRPr>
          </a:p>
        </p:txBody>
      </p:sp>
      <p:sp>
        <p:nvSpPr>
          <p:cNvPr id="10342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300">
                <a:solidFill>
                  <a:schemeClr val="tx1"/>
                </a:solidFill>
                <a:latin typeface="Arial" charset="0"/>
                <a:ea typeface="ＭＳ Ｐゴシック" charset="0"/>
                <a:cs typeface="ＭＳ Ｐゴシック" charset="0"/>
              </a:defRPr>
            </a:lvl1pPr>
            <a:lvl2pPr marL="702756" indent="-270291" eaLnBrk="0" hangingPunct="0">
              <a:defRPr sz="2300">
                <a:solidFill>
                  <a:schemeClr val="tx1"/>
                </a:solidFill>
                <a:latin typeface="Arial" charset="0"/>
                <a:ea typeface="ＭＳ Ｐゴシック" charset="0"/>
              </a:defRPr>
            </a:lvl2pPr>
            <a:lvl3pPr marL="1081164" indent="-216233" eaLnBrk="0" hangingPunct="0">
              <a:defRPr sz="2300">
                <a:solidFill>
                  <a:schemeClr val="tx1"/>
                </a:solidFill>
                <a:latin typeface="Arial" charset="0"/>
                <a:ea typeface="ＭＳ Ｐゴシック" charset="0"/>
              </a:defRPr>
            </a:lvl3pPr>
            <a:lvl4pPr marL="1513629" indent="-216233" eaLnBrk="0" hangingPunct="0">
              <a:defRPr sz="2300">
                <a:solidFill>
                  <a:schemeClr val="tx1"/>
                </a:solidFill>
                <a:latin typeface="Arial" charset="0"/>
                <a:ea typeface="ＭＳ Ｐゴシック" charset="0"/>
              </a:defRPr>
            </a:lvl4pPr>
            <a:lvl5pPr marL="1946095" indent="-216233" eaLnBrk="0" hangingPunct="0">
              <a:defRPr sz="2300">
                <a:solidFill>
                  <a:schemeClr val="tx1"/>
                </a:solidFill>
                <a:latin typeface="Arial" charset="0"/>
                <a:ea typeface="ＭＳ Ｐゴシック" charset="0"/>
              </a:defRPr>
            </a:lvl5pPr>
            <a:lvl6pPr marL="2378560" indent="-216233" eaLnBrk="0" fontAlgn="base" hangingPunct="0">
              <a:spcBef>
                <a:spcPct val="0"/>
              </a:spcBef>
              <a:spcAft>
                <a:spcPct val="0"/>
              </a:spcAft>
              <a:defRPr sz="2300">
                <a:solidFill>
                  <a:schemeClr val="tx1"/>
                </a:solidFill>
                <a:latin typeface="Arial" charset="0"/>
                <a:ea typeface="ＭＳ Ｐゴシック" charset="0"/>
              </a:defRPr>
            </a:lvl6pPr>
            <a:lvl7pPr marL="2811026" indent="-216233" eaLnBrk="0" fontAlgn="base" hangingPunct="0">
              <a:spcBef>
                <a:spcPct val="0"/>
              </a:spcBef>
              <a:spcAft>
                <a:spcPct val="0"/>
              </a:spcAft>
              <a:defRPr sz="2300">
                <a:solidFill>
                  <a:schemeClr val="tx1"/>
                </a:solidFill>
                <a:latin typeface="Arial" charset="0"/>
                <a:ea typeface="ＭＳ Ｐゴシック" charset="0"/>
              </a:defRPr>
            </a:lvl7pPr>
            <a:lvl8pPr marL="3243491" indent="-216233" eaLnBrk="0" fontAlgn="base" hangingPunct="0">
              <a:spcBef>
                <a:spcPct val="0"/>
              </a:spcBef>
              <a:spcAft>
                <a:spcPct val="0"/>
              </a:spcAft>
              <a:defRPr sz="2300">
                <a:solidFill>
                  <a:schemeClr val="tx1"/>
                </a:solidFill>
                <a:latin typeface="Arial" charset="0"/>
                <a:ea typeface="ＭＳ Ｐゴシック" charset="0"/>
              </a:defRPr>
            </a:lvl8pPr>
            <a:lvl9pPr marL="3675957" indent="-216233" eaLnBrk="0" fontAlgn="base" hangingPunct="0">
              <a:spcBef>
                <a:spcPct val="0"/>
              </a:spcBef>
              <a:spcAft>
                <a:spcPct val="0"/>
              </a:spcAft>
              <a:defRPr sz="2300">
                <a:solidFill>
                  <a:schemeClr val="tx1"/>
                </a:solidFill>
                <a:latin typeface="Arial" charset="0"/>
                <a:ea typeface="ＭＳ Ｐゴシック" charset="0"/>
              </a:defRPr>
            </a:lvl9pPr>
          </a:lstStyle>
          <a:p>
            <a:pPr eaLnBrk="1" hangingPunct="1"/>
            <a:fld id="{ED11A09B-DCFB-5A4B-B257-343BB0514B1E}" type="slidenum">
              <a:rPr lang="en-US" sz="1200"/>
              <a:pPr eaLnBrk="1" hangingPunct="1"/>
              <a:t>26</a:t>
            </a:fld>
            <a:endParaRPr lang="en-US" sz="1200"/>
          </a:p>
        </p:txBody>
      </p:sp>
    </p:spTree>
    <p:extLst>
      <p:ext uri="{BB962C8B-B14F-4D97-AF65-F5344CB8AC3E}">
        <p14:creationId xmlns:p14="http://schemas.microsoft.com/office/powerpoint/2010/main" val="1491032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F602DF1-9AB0-A949-A45D-E2FD10FE3AF8}" type="datetimeFigureOut">
              <a:rPr lang="en-US" smtClean="0"/>
              <a:t>12/17/16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44A4B-B62F-E54E-8186-B700220AF115}"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602DF1-9AB0-A949-A45D-E2FD10FE3AF8}" type="datetimeFigureOut">
              <a:rPr lang="en-US" smtClean="0"/>
              <a:t>12/17/16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44A4B-B62F-E54E-8186-B700220AF11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F602DF1-9AB0-A949-A45D-E2FD10FE3AF8}" type="datetimeFigureOut">
              <a:rPr lang="en-US" smtClean="0"/>
              <a:t>12/17/16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44A4B-B62F-E54E-8186-B700220AF11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00117487"/>
      </p:ext>
    </p:extLst>
  </p:cSld>
  <p:clrMapOvr>
    <a:masterClrMapping/>
  </p:clrMapOvr>
  <p:transition spd="med">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2355"/>
      </p:ext>
    </p:extLst>
  </p:cSld>
  <p:clrMapOvr>
    <a:masterClrMapping/>
  </p:clrMapOvr>
  <p:transition spd="med">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SmartArt Placeholder 2"/>
          <p:cNvSpPr>
            <a:spLocks noGrp="1"/>
          </p:cNvSpPr>
          <p:nvPr>
            <p:ph type="dgm" idx="1"/>
          </p:nvPr>
        </p:nvSpPr>
        <p:spPr>
          <a:xfrm>
            <a:off x="457200" y="1600200"/>
            <a:ext cx="8229600" cy="4525963"/>
          </a:xfrm>
          <a:prstGeom prst="rect">
            <a:avLst/>
          </a:prstGeom>
        </p:spPr>
        <p:txBody>
          <a:bodyPr rtlCol="0">
            <a:normAutofit/>
          </a:bodyPr>
          <a:lstStyle/>
          <a:p>
            <a:pPr lvl="0"/>
            <a:endParaRPr lang="en-US" noProof="0" smtClean="0"/>
          </a:p>
        </p:txBody>
      </p:sp>
    </p:spTree>
    <p:extLst>
      <p:ext uri="{BB962C8B-B14F-4D97-AF65-F5344CB8AC3E}">
        <p14:creationId xmlns:p14="http://schemas.microsoft.com/office/powerpoint/2010/main" val="981879457"/>
      </p:ext>
    </p:extLst>
  </p:cSld>
  <p:clrMapOvr>
    <a:masterClrMapping/>
  </p:clrMapOvr>
  <p:transition spd="med">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5C9B1E1B-2D6A-CE47-B767-A117A4CAC826}" type="slidenum">
              <a:rPr lang="en-US"/>
              <a:pPr>
                <a:defRPr/>
              </a:pPr>
              <a:t>‹#›</a:t>
            </a:fld>
            <a:endParaRPr lang="en-US"/>
          </a:p>
        </p:txBody>
      </p:sp>
    </p:spTree>
    <p:extLst>
      <p:ext uri="{BB962C8B-B14F-4D97-AF65-F5344CB8AC3E}">
        <p14:creationId xmlns:p14="http://schemas.microsoft.com/office/powerpoint/2010/main" val="47646456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602DF1-9AB0-A949-A45D-E2FD10FE3AF8}" type="datetimeFigureOut">
              <a:rPr lang="en-US" smtClean="0"/>
              <a:t>12/17/16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44A4B-B62F-E54E-8186-B700220AF11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602DF1-9AB0-A949-A45D-E2FD10FE3AF8}" type="datetimeFigureOut">
              <a:rPr lang="en-US" smtClean="0"/>
              <a:t>12/17/16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E44A4B-B62F-E54E-8186-B700220AF115}"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F602DF1-9AB0-A949-A45D-E2FD10FE3AF8}" type="datetimeFigureOut">
              <a:rPr lang="en-US" smtClean="0"/>
              <a:t>12/17/16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E44A4B-B62F-E54E-8186-B700220AF11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F602DF1-9AB0-A949-A45D-E2FD10FE3AF8}" type="datetimeFigureOut">
              <a:rPr lang="en-US" smtClean="0"/>
              <a:t>12/17/16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E44A4B-B62F-E54E-8186-B700220AF115}"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F602DF1-9AB0-A949-A45D-E2FD10FE3AF8}" type="datetimeFigureOut">
              <a:rPr lang="en-US" smtClean="0"/>
              <a:t>12/17/16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E44A4B-B62F-E54E-8186-B700220AF11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602DF1-9AB0-A949-A45D-E2FD10FE3AF8}" type="datetimeFigureOut">
              <a:rPr lang="en-US" smtClean="0"/>
              <a:t>12/17/16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E44A4B-B62F-E54E-8186-B700220AF11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602DF1-9AB0-A949-A45D-E2FD10FE3AF8}" type="datetimeFigureOut">
              <a:rPr lang="en-US" smtClean="0"/>
              <a:t>12/17/16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E44A4B-B62F-E54E-8186-B700220AF115}"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602DF1-9AB0-A949-A45D-E2FD10FE3AF8}" type="datetimeFigureOut">
              <a:rPr lang="en-US" smtClean="0"/>
              <a:t>12/17/16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E44A4B-B62F-E54E-8186-B700220AF11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DF602DF1-9AB0-A949-A45D-E2FD10FE3AF8}" type="datetimeFigureOut">
              <a:rPr lang="en-US" smtClean="0"/>
              <a:t>12/17/16</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EBE44A4B-B62F-E54E-8186-B700220AF11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2.wmf"/><Relationship Id="rId1" Type="http://schemas.openxmlformats.org/officeDocument/2006/relationships/tags" Target="../tags/tag4.xml"/><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14.png"/><Relationship Id="rId1" Type="http://schemas.openxmlformats.org/officeDocument/2006/relationships/tags" Target="../tags/tag6.x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14.xml"/><Relationship Id="rId3"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png"/><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7.xml"/><Relationship Id="rId3"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28.jpeg"/><Relationship Id="rId5" Type="http://schemas.openxmlformats.org/officeDocument/2006/relationships/image" Target="../media/image29.jpeg"/><Relationship Id="rId1" Type="http://schemas.openxmlformats.org/officeDocument/2006/relationships/tags" Target="../tags/tag8.xml"/><Relationship Id="rId2"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1.jpeg"/><Relationship Id="rId1" Type="http://schemas.openxmlformats.org/officeDocument/2006/relationships/tags" Target="../tags/tag9.xml"/><Relationship Id="rId2"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3.jpeg"/><Relationship Id="rId1" Type="http://schemas.openxmlformats.org/officeDocument/2006/relationships/tags" Target="../tags/tag10.xml"/><Relationship Id="rId2"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eg"/><Relationship Id="rId5" Type="http://schemas.openxmlformats.org/officeDocument/2006/relationships/image" Target="../media/image36.jpeg"/><Relationship Id="rId6" Type="http://schemas.openxmlformats.org/officeDocument/2006/relationships/image" Target="../media/image37.jpeg"/><Relationship Id="rId7" Type="http://schemas.openxmlformats.org/officeDocument/2006/relationships/image" Target="../media/image38.jpeg"/><Relationship Id="rId8" Type="http://schemas.openxmlformats.org/officeDocument/2006/relationships/image" Target="../media/image39.jpe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39.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7.xml"/><Relationship Id="rId3" Type="http://schemas.openxmlformats.org/officeDocument/2006/relationships/notesSlide" Target="../notesSlides/notesSlide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8.jpeg"/><Relationship Id="rId5" Type="http://schemas.openxmlformats.org/officeDocument/2006/relationships/image" Target="../media/image9.jpeg"/><Relationship Id="rId1" Type="http://schemas.openxmlformats.org/officeDocument/2006/relationships/tags" Target="../tags/tag2.xml"/><Relationship Id="rId2"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10.png"/><Relationship Id="rId1" Type="http://schemas.openxmlformats.org/officeDocument/2006/relationships/tags" Target="../tags/tag3.xml"/><Relationship Id="rId2"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2057400"/>
            <a:ext cx="7772400" cy="1470025"/>
          </a:xfrm>
        </p:spPr>
        <p:txBody>
          <a:bodyPr/>
          <a:lstStyle/>
          <a:p>
            <a:r>
              <a:rPr lang="en-US" dirty="0" smtClean="0"/>
              <a:t>Core Components</a:t>
            </a:r>
            <a:endParaRPr lang="en-US" dirty="0"/>
          </a:p>
        </p:txBody>
      </p:sp>
      <p:sp>
        <p:nvSpPr>
          <p:cNvPr id="3" name="Subtitle 2"/>
          <p:cNvSpPr>
            <a:spLocks noGrp="1"/>
          </p:cNvSpPr>
          <p:nvPr>
            <p:ph type="subTitle" idx="1"/>
          </p:nvPr>
        </p:nvSpPr>
        <p:spPr/>
        <p:txBody>
          <a:bodyPr>
            <a:noAutofit/>
          </a:bodyPr>
          <a:lstStyle/>
          <a:p>
            <a:r>
              <a:rPr lang="en-US" sz="3600" dirty="0" smtClean="0"/>
              <a:t>Competency </a:t>
            </a:r>
            <a:br>
              <a:rPr lang="en-US" sz="3600" dirty="0" smtClean="0"/>
            </a:br>
            <a:r>
              <a:rPr lang="en-US" sz="3600" dirty="0" smtClean="0"/>
              <a:t>Accuracy</a:t>
            </a:r>
          </a:p>
          <a:p>
            <a:r>
              <a:rPr lang="en-US" sz="3600" dirty="0" smtClean="0"/>
              <a:t>Communication</a:t>
            </a:r>
            <a:endParaRPr lang="en-US" sz="3600" dirty="0"/>
          </a:p>
        </p:txBody>
      </p:sp>
    </p:spTree>
    <p:extLst>
      <p:ext uri="{BB962C8B-B14F-4D97-AF65-F5344CB8AC3E}">
        <p14:creationId xmlns:p14="http://schemas.microsoft.com/office/powerpoint/2010/main" val="1294089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Pathways To Professionalism</a:t>
            </a:r>
            <a:endParaRPr lang="en-US" dirty="0"/>
          </a:p>
        </p:txBody>
      </p:sp>
      <p:pic>
        <p:nvPicPr>
          <p:cNvPr id="5" name="Picture 1" descr="NAR-1148_NAR_Pro_Brochure Cover.jp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10" t="4965" b="443"/>
          <a:stretch/>
        </p:blipFill>
        <p:spPr bwMode="auto">
          <a:xfrm>
            <a:off x="3581400" y="1143001"/>
            <a:ext cx="2667000" cy="576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Box 3"/>
          <p:cNvSpPr txBox="1"/>
          <p:nvPr/>
        </p:nvSpPr>
        <p:spPr>
          <a:xfrm>
            <a:off x="282259" y="1998903"/>
            <a:ext cx="3057800" cy="2554545"/>
          </a:xfrm>
          <a:prstGeom prst="rect">
            <a:avLst/>
          </a:prstGeom>
          <a:noFill/>
        </p:spPr>
        <p:txBody>
          <a:bodyPr wrap="square" rtlCol="0">
            <a:spAutoFit/>
          </a:bodyPr>
          <a:lstStyle/>
          <a:p>
            <a:r>
              <a:rPr lang="en-US" sz="3200" dirty="0" smtClean="0"/>
              <a:t>Order on line at</a:t>
            </a:r>
          </a:p>
          <a:p>
            <a:r>
              <a:rPr lang="en-US" sz="3200" dirty="0" err="1" smtClean="0"/>
              <a:t>REALTOR.org</a:t>
            </a:r>
            <a:r>
              <a:rPr lang="en-US" sz="3200" dirty="0" smtClean="0"/>
              <a:t> and give to all of your buyers and sellers.</a:t>
            </a:r>
            <a:endParaRPr lang="en-US" sz="3200" dirty="0"/>
          </a:p>
        </p:txBody>
      </p:sp>
    </p:spTree>
    <p:extLst>
      <p:ext uri="{BB962C8B-B14F-4D97-AF65-F5344CB8AC3E}">
        <p14:creationId xmlns:p14="http://schemas.microsoft.com/office/powerpoint/2010/main" val="3547879223"/>
      </p:ext>
    </p:extLst>
  </p:cSld>
  <p:clrMapOvr>
    <a:masterClrMapping/>
  </p:clrMapOvr>
  <p:transition spd="med">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4"/>
          <p:cNvSpPr txBox="1">
            <a:spLocks noChangeArrowheads="1"/>
          </p:cNvSpPr>
          <p:nvPr/>
        </p:nvSpPr>
        <p:spPr bwMode="auto">
          <a:xfrm>
            <a:off x="0" y="0"/>
            <a:ext cx="9144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endParaRPr lang="en-US" sz="1800"/>
          </a:p>
        </p:txBody>
      </p:sp>
      <p:pic>
        <p:nvPicPr>
          <p:cNvPr id="2765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899865201"/>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1524000" y="696913"/>
            <a:ext cx="7391400" cy="5464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spAutoFit/>
          </a:bodyPr>
          <a:lstStyle/>
          <a:p>
            <a:pPr algn="ctr">
              <a:lnSpc>
                <a:spcPct val="135000"/>
              </a:lnSpc>
            </a:pPr>
            <a:r>
              <a:rPr lang="ja-JP" altLang="en-US" sz="2800" b="1" i="1">
                <a:latin typeface="Verdana" charset="0"/>
              </a:rPr>
              <a:t>“</a:t>
            </a:r>
            <a:r>
              <a:rPr lang="en-US" altLang="ja-JP" sz="2800" b="1" i="1">
                <a:latin typeface="Verdana" charset="0"/>
              </a:rPr>
              <a:t>True ethics means </a:t>
            </a:r>
          </a:p>
          <a:p>
            <a:pPr algn="ctr">
              <a:lnSpc>
                <a:spcPct val="135000"/>
              </a:lnSpc>
            </a:pPr>
            <a:r>
              <a:rPr lang="en-US" sz="2800" b="1" i="1">
                <a:latin typeface="Verdana" charset="0"/>
              </a:rPr>
              <a:t>holding yourself  to the highest </a:t>
            </a:r>
          </a:p>
          <a:p>
            <a:pPr algn="ctr">
              <a:lnSpc>
                <a:spcPct val="135000"/>
              </a:lnSpc>
            </a:pPr>
            <a:r>
              <a:rPr lang="en-US" sz="2800" b="1" i="1">
                <a:latin typeface="Verdana" charset="0"/>
              </a:rPr>
              <a:t>level of behavior </a:t>
            </a:r>
          </a:p>
          <a:p>
            <a:pPr algn="ctr">
              <a:lnSpc>
                <a:spcPct val="135000"/>
              </a:lnSpc>
            </a:pPr>
            <a:r>
              <a:rPr lang="en-US" sz="2800" b="1" i="1">
                <a:latin typeface="Verdana" charset="0"/>
              </a:rPr>
              <a:t>because you want to—</a:t>
            </a:r>
          </a:p>
          <a:p>
            <a:pPr algn="ctr">
              <a:lnSpc>
                <a:spcPct val="135000"/>
              </a:lnSpc>
            </a:pPr>
            <a:r>
              <a:rPr lang="en-US" sz="2800" b="1" i="1">
                <a:latin typeface="Verdana" charset="0"/>
              </a:rPr>
              <a:t>not because you</a:t>
            </a:r>
            <a:r>
              <a:rPr lang="ja-JP" altLang="en-US" sz="2800" b="1" i="1">
                <a:latin typeface="Verdana" charset="0"/>
              </a:rPr>
              <a:t>’</a:t>
            </a:r>
            <a:r>
              <a:rPr lang="en-US" altLang="ja-JP" sz="2800" b="1" i="1">
                <a:latin typeface="Verdana" charset="0"/>
              </a:rPr>
              <a:t>re </a:t>
            </a:r>
          </a:p>
          <a:p>
            <a:pPr algn="ctr">
              <a:lnSpc>
                <a:spcPct val="135000"/>
              </a:lnSpc>
            </a:pPr>
            <a:r>
              <a:rPr lang="en-US" sz="2800" b="1" i="1">
                <a:latin typeface="Verdana" charset="0"/>
              </a:rPr>
              <a:t>afraid of getting caught and </a:t>
            </a:r>
          </a:p>
          <a:p>
            <a:pPr algn="ctr">
              <a:lnSpc>
                <a:spcPct val="135000"/>
              </a:lnSpc>
            </a:pPr>
            <a:r>
              <a:rPr lang="en-US" sz="2800" b="1" i="1">
                <a:latin typeface="Verdana" charset="0"/>
              </a:rPr>
              <a:t>punished for flouting </a:t>
            </a:r>
          </a:p>
          <a:p>
            <a:pPr algn="ctr">
              <a:lnSpc>
                <a:spcPct val="135000"/>
              </a:lnSpc>
            </a:pPr>
            <a:r>
              <a:rPr lang="en-US" sz="2800" b="1" i="1">
                <a:latin typeface="Verdana" charset="0"/>
              </a:rPr>
              <a:t>a specific rule.</a:t>
            </a:r>
            <a:r>
              <a:rPr lang="ja-JP" altLang="en-US" sz="2800" b="1" i="1">
                <a:latin typeface="Verdana" charset="0"/>
              </a:rPr>
              <a:t>”</a:t>
            </a:r>
            <a:endParaRPr lang="en-US" altLang="ja-JP" sz="2800" b="1" i="1">
              <a:latin typeface="Verdana" charset="0"/>
            </a:endParaRPr>
          </a:p>
          <a:p>
            <a:r>
              <a:rPr lang="en-US" sz="2400" b="1" i="1">
                <a:latin typeface="Georgia" charset="0"/>
              </a:rPr>
              <a:t> 	</a:t>
            </a:r>
            <a:r>
              <a:rPr lang="en-US" sz="1600" i="1">
                <a:latin typeface="Verdana" charset="0"/>
              </a:rPr>
              <a:t>~Peggy and Peter Post</a:t>
            </a:r>
          </a:p>
          <a:p>
            <a:r>
              <a:rPr lang="en-US" sz="1600" i="1">
                <a:latin typeface="Verdana" charset="0"/>
              </a:rPr>
              <a:t>	</a:t>
            </a:r>
            <a:r>
              <a:rPr lang="en-US" sz="1600" i="1" u="sng">
                <a:latin typeface="Verdana" charset="0"/>
              </a:rPr>
              <a:t>The Etiquette Advantage in Business</a:t>
            </a:r>
            <a:endParaRPr lang="en-US" sz="1600">
              <a:latin typeface="Verdana" charset="0"/>
            </a:endParaRPr>
          </a:p>
          <a:p>
            <a:r>
              <a:rPr lang="en-US" sz="1600" b="1">
                <a:latin typeface="Verdana" charset="0"/>
              </a:rPr>
              <a:t> </a:t>
            </a:r>
          </a:p>
        </p:txBody>
      </p:sp>
    </p:spTree>
    <p:custDataLst>
      <p:tags r:id="rId1"/>
    </p:custDataLst>
    <p:extLst>
      <p:ext uri="{BB962C8B-B14F-4D97-AF65-F5344CB8AC3E}">
        <p14:creationId xmlns:p14="http://schemas.microsoft.com/office/powerpoint/2010/main" val="97464278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2000"/>
                                        <p:tgtEl>
                                          <p:spTgt spid="16386"/>
                                        </p:tgtEl>
                                      </p:cBhvr>
                                    </p:animEffect>
                                    <p:anim calcmode="lin" valueType="num">
                                      <p:cBhvr>
                                        <p:cTn id="8" dur="2000" fill="hold"/>
                                        <p:tgtEl>
                                          <p:spTgt spid="16386"/>
                                        </p:tgtEl>
                                        <p:attrNameLst>
                                          <p:attrName>ppt_x</p:attrName>
                                        </p:attrNameLst>
                                      </p:cBhvr>
                                      <p:tavLst>
                                        <p:tav tm="0">
                                          <p:val>
                                            <p:strVal val="#ppt_x"/>
                                          </p:val>
                                        </p:tav>
                                        <p:tav tm="100000">
                                          <p:val>
                                            <p:strVal val="#ppt_x"/>
                                          </p:val>
                                        </p:tav>
                                      </p:tavLst>
                                    </p:anim>
                                    <p:anim calcmode="lin" valueType="num">
                                      <p:cBhvr>
                                        <p:cTn id="9" dur="2000" fill="hold"/>
                                        <p:tgtEl>
                                          <p:spTgt spid="1638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Article 1</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sz="3200" dirty="0"/>
              <a:t>When representing a buyer, seller, landlord, tenant, or other client as an agent, </a:t>
            </a:r>
            <a:r>
              <a:rPr lang="en-US" sz="3200" cap="small" dirty="0"/>
              <a:t>Realtors</a:t>
            </a:r>
            <a:r>
              <a:rPr lang="en-US" sz="3200" baseline="30000" dirty="0"/>
              <a:t>®</a:t>
            </a:r>
            <a:r>
              <a:rPr lang="en-US" sz="3200" dirty="0"/>
              <a:t> pledge themselves to protect and promote the interests of their client. This obligation to the client is primary, but it does not relieve </a:t>
            </a:r>
            <a:r>
              <a:rPr lang="en-US" sz="3200" cap="small" dirty="0"/>
              <a:t>Realtors</a:t>
            </a:r>
            <a:r>
              <a:rPr lang="en-US" sz="3200" baseline="30000" dirty="0"/>
              <a:t>®</a:t>
            </a:r>
            <a:r>
              <a:rPr lang="en-US" sz="3200" dirty="0"/>
              <a:t> of their obligation to treat all parties honestly. When serving a buyer, seller, landlord, tenant or other party in a non-agency capacity, </a:t>
            </a:r>
            <a:r>
              <a:rPr lang="en-US" sz="3200" cap="small" dirty="0"/>
              <a:t>Realtors</a:t>
            </a:r>
            <a:r>
              <a:rPr lang="en-US" sz="3200" baseline="30000" dirty="0"/>
              <a:t>®</a:t>
            </a:r>
            <a:r>
              <a:rPr lang="en-US" sz="3200" dirty="0"/>
              <a:t> remain obligated to treat all parties honestly. </a:t>
            </a:r>
            <a:r>
              <a:rPr lang="en-US" sz="3200" i="1" dirty="0"/>
              <a:t>(Amended 1/01)</a:t>
            </a:r>
            <a:endParaRPr lang="en-US" sz="3200" dirty="0"/>
          </a:p>
          <a:p>
            <a:pPr marL="0" indent="0">
              <a:buNone/>
            </a:pPr>
            <a:endParaRPr lang="en-US" dirty="0"/>
          </a:p>
        </p:txBody>
      </p:sp>
    </p:spTree>
    <p:extLst>
      <p:ext uri="{BB962C8B-B14F-4D97-AF65-F5344CB8AC3E}">
        <p14:creationId xmlns:p14="http://schemas.microsoft.com/office/powerpoint/2010/main" val="6106481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381592"/>
            <a:ext cx="9144001" cy="6476407"/>
          </a:xfrm>
          <a:prstGeom prst="rect">
            <a:avLst/>
          </a:prstGeom>
        </p:spPr>
      </p:pic>
    </p:spTree>
    <p:extLst>
      <p:ext uri="{BB962C8B-B14F-4D97-AF65-F5344CB8AC3E}">
        <p14:creationId xmlns:p14="http://schemas.microsoft.com/office/powerpoint/2010/main" val="11327486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Article 3</a:t>
            </a:r>
            <a:endParaRPr lang="en-US" dirty="0"/>
          </a:p>
        </p:txBody>
      </p:sp>
      <p:sp>
        <p:nvSpPr>
          <p:cNvPr id="3" name="Content Placeholder 2"/>
          <p:cNvSpPr>
            <a:spLocks noGrp="1"/>
          </p:cNvSpPr>
          <p:nvPr>
            <p:ph idx="1"/>
          </p:nvPr>
        </p:nvSpPr>
        <p:spPr/>
        <p:txBody>
          <a:bodyPr>
            <a:normAutofit/>
          </a:bodyPr>
          <a:lstStyle/>
          <a:p>
            <a:pPr marL="0" indent="0">
              <a:buNone/>
            </a:pPr>
            <a:r>
              <a:rPr lang="en-US" sz="2800" b="1" dirty="0" smtClean="0"/>
              <a:t>REALTORS® shall cooperate </a:t>
            </a:r>
            <a:r>
              <a:rPr lang="en-US" sz="2800" dirty="0" smtClean="0"/>
              <a:t>with other brokers except when cooperation is NOT in the client’s best interest.  The obligation to cooperate does not include the obligation to share commissions, fees, or to otherwise compensate another broker.</a:t>
            </a:r>
          </a:p>
          <a:p>
            <a:pPr marL="0" indent="0">
              <a:buNone/>
            </a:pPr>
            <a:r>
              <a:rPr lang="en-US" sz="2800" b="1" u="sng" dirty="0" smtClean="0"/>
              <a:t>SOP 3-10: </a:t>
            </a:r>
            <a:r>
              <a:rPr lang="en-US" sz="2800" dirty="0" smtClean="0"/>
              <a:t>The duty above relates to the obligation to share information on listed property and to make property available to other brokers for showing to prospective purchasers/tenants when it is in the best interest of the sellers/landlords.</a:t>
            </a:r>
            <a:endParaRPr lang="en-US" sz="2800" dirty="0"/>
          </a:p>
        </p:txBody>
      </p:sp>
    </p:spTree>
    <p:extLst>
      <p:ext uri="{BB962C8B-B14F-4D97-AF65-F5344CB8AC3E}">
        <p14:creationId xmlns:p14="http://schemas.microsoft.com/office/powerpoint/2010/main" val="1256255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Article 9</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cap="small" dirty="0"/>
              <a:t>R</a:t>
            </a:r>
            <a:r>
              <a:rPr lang="en-US" sz="3200" cap="small" dirty="0"/>
              <a:t>ealtors</a:t>
            </a:r>
            <a:r>
              <a:rPr lang="en-US" sz="3200" baseline="30000" dirty="0"/>
              <a:t>®</a:t>
            </a:r>
            <a:r>
              <a:rPr lang="en-US" sz="3200" dirty="0"/>
              <a:t>, for the protection of all parties, shall assure whenever possible that all agreements related to real estate transactions including, but not limited to, listing and representation agreements, purchase contracts, and leases are in writing in clear and understandable language expressing the specific terms, conditions, obligations and commitments of the parties. A copy of each agreement shall be furnished to each party to such agreements upon their signing or initialing. </a:t>
            </a:r>
            <a:r>
              <a:rPr lang="en-US" sz="3200" i="1" dirty="0"/>
              <a:t>(Amended 1/04)</a:t>
            </a:r>
            <a:endParaRPr lang="en-US" sz="3200" dirty="0"/>
          </a:p>
          <a:p>
            <a:pPr marL="0" indent="0">
              <a:buNone/>
            </a:pPr>
            <a:endParaRPr lang="en-US" dirty="0"/>
          </a:p>
        </p:txBody>
      </p:sp>
    </p:spTree>
    <p:extLst>
      <p:ext uri="{BB962C8B-B14F-4D97-AF65-F5344CB8AC3E}">
        <p14:creationId xmlns:p14="http://schemas.microsoft.com/office/powerpoint/2010/main" val="3048283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Article 10</a:t>
            </a:r>
            <a:endParaRPr lang="en-US" dirty="0"/>
          </a:p>
        </p:txBody>
      </p:sp>
      <p:sp>
        <p:nvSpPr>
          <p:cNvPr id="3" name="Content Placeholder 2"/>
          <p:cNvSpPr>
            <a:spLocks noGrp="1"/>
          </p:cNvSpPr>
          <p:nvPr>
            <p:ph idx="1"/>
          </p:nvPr>
        </p:nvSpPr>
        <p:spPr/>
        <p:txBody>
          <a:bodyPr/>
          <a:lstStyle/>
          <a:p>
            <a:pPr marL="0" indent="0">
              <a:buNone/>
            </a:pPr>
            <a:r>
              <a:rPr lang="en-US" dirty="0" smtClean="0"/>
              <a:t>REALTOR(S) shall not deny equal professional services to any person for reasons of race, color, religion, sex, handicap, familial status, national origin, sexual orientation. Or gender identity.  REALTORS® shall not be parties to any plan or agreement to discriminate against a person or persons on the basis of race, color, religion, sex, handicap, familial status, national origin, sexual orientation or gender identity.</a:t>
            </a:r>
            <a:endParaRPr lang="en-US" dirty="0"/>
          </a:p>
        </p:txBody>
      </p:sp>
    </p:spTree>
    <p:extLst>
      <p:ext uri="{BB962C8B-B14F-4D97-AF65-F5344CB8AC3E}">
        <p14:creationId xmlns:p14="http://schemas.microsoft.com/office/powerpoint/2010/main" val="1270393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p:nvPr>
        </p:nvSpPr>
        <p:spPr>
          <a:xfrm>
            <a:off x="0" y="274638"/>
            <a:ext cx="9144000" cy="6354762"/>
          </a:xfrm>
        </p:spPr>
        <p:txBody>
          <a:bodyPr>
            <a:normAutofit fontScale="77500" lnSpcReduction="20000"/>
          </a:bodyPr>
          <a:lstStyle/>
          <a:p>
            <a:pPr marL="0" indent="0">
              <a:buNone/>
            </a:pPr>
            <a:endParaRPr lang="en-US" sz="4400" b="1" dirty="0" smtClean="0"/>
          </a:p>
          <a:p>
            <a:pPr marL="0" indent="0">
              <a:buNone/>
            </a:pPr>
            <a:r>
              <a:rPr lang="en-US" sz="4400" b="1" dirty="0" smtClean="0"/>
              <a:t>Article 12</a:t>
            </a:r>
          </a:p>
          <a:p>
            <a:pPr marL="0" indent="0">
              <a:buNone/>
            </a:pPr>
            <a:endParaRPr lang="en-US" sz="4400" dirty="0"/>
          </a:p>
          <a:p>
            <a:pPr marL="0" indent="0">
              <a:buNone/>
            </a:pPr>
            <a:r>
              <a:rPr lang="en-US" sz="4400" cap="small" dirty="0"/>
              <a:t>Realtors</a:t>
            </a:r>
            <a:r>
              <a:rPr lang="en-US" sz="4400" cap="small" baseline="30000" dirty="0"/>
              <a:t>®</a:t>
            </a:r>
            <a:r>
              <a:rPr lang="en-US" sz="4400" cap="small" dirty="0"/>
              <a:t> </a:t>
            </a:r>
            <a:r>
              <a:rPr lang="en-US" sz="4400" dirty="0"/>
              <a:t>shall be honest and truthful in their real estate communications and shall present a true picture in their advertising, marketing, and other representations. </a:t>
            </a:r>
            <a:r>
              <a:rPr lang="en-US" sz="4400" cap="small" dirty="0"/>
              <a:t>Realtors</a:t>
            </a:r>
            <a:r>
              <a:rPr lang="en-US" sz="4400" cap="small" baseline="30000" dirty="0"/>
              <a:t>® </a:t>
            </a:r>
            <a:r>
              <a:rPr lang="en-US" sz="4400" dirty="0"/>
              <a:t>shall ensure that their status as real estate professionals is readily apparent in their advertising, marketing, and other representations, and that the recipients of all real estate communications are, or have been, notified that those communications are from a real estate professional.</a:t>
            </a:r>
            <a:r>
              <a:rPr lang="en-US" sz="4400" cap="small" dirty="0"/>
              <a:t> </a:t>
            </a:r>
            <a:r>
              <a:rPr lang="en-US" sz="4400" i="1" cap="small" dirty="0"/>
              <a:t>(</a:t>
            </a:r>
            <a:r>
              <a:rPr lang="en-US" sz="4400" i="1" dirty="0"/>
              <a:t>Amended 1/08)</a:t>
            </a:r>
            <a:endParaRPr lang="en-US" sz="4400" dirty="0"/>
          </a:p>
          <a:p>
            <a:pPr marL="0" indent="0">
              <a:buNone/>
            </a:pPr>
            <a:endParaRPr lang="en-US" dirty="0"/>
          </a:p>
        </p:txBody>
      </p:sp>
    </p:spTree>
    <p:extLst>
      <p:ext uri="{BB962C8B-B14F-4D97-AF65-F5344CB8AC3E}">
        <p14:creationId xmlns:p14="http://schemas.microsoft.com/office/powerpoint/2010/main" val="1107044386"/>
      </p:ext>
    </p:extLst>
  </p:cSld>
  <p:clrMapOvr>
    <a:masterClrMapping/>
  </p:clrMapOvr>
  <p:transition spd="med">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81000"/>
            <a:ext cx="12192000" cy="76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678688026"/>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a:xfrm>
            <a:off x="1143000" y="274638"/>
            <a:ext cx="7543800" cy="1143000"/>
          </a:xfrm>
        </p:spPr>
        <p:txBody>
          <a:bodyPr anchor="t"/>
          <a:lstStyle/>
          <a:p>
            <a:r>
              <a:rPr lang="en-US" dirty="0">
                <a:latin typeface="Arial" charset="0"/>
              </a:rPr>
              <a:t>Five Ways To Assess Service</a:t>
            </a:r>
          </a:p>
        </p:txBody>
      </p:sp>
      <p:grpSp>
        <p:nvGrpSpPr>
          <p:cNvPr id="34818" name="Diagram 5"/>
          <p:cNvGrpSpPr>
            <a:grpSpLocks noGrp="1" noChangeAspect="1"/>
          </p:cNvGrpSpPr>
          <p:nvPr/>
        </p:nvGrpSpPr>
        <p:grpSpPr bwMode="auto">
          <a:xfrm>
            <a:off x="-1458335" y="940660"/>
            <a:ext cx="12137116" cy="5917340"/>
            <a:chOff x="288" y="735"/>
            <a:chExt cx="5184" cy="2851"/>
          </a:xfrm>
        </p:grpSpPr>
        <p:sp>
          <p:nvSpPr>
            <p:cNvPr id="34820" name="_s2052"/>
            <p:cNvSpPr>
              <a:spLocks noChangeArrowheads="1" noTextEdit="1"/>
            </p:cNvSpPr>
            <p:nvPr/>
          </p:nvSpPr>
          <p:spPr bwMode="auto">
            <a:xfrm>
              <a:off x="2146" y="937"/>
              <a:ext cx="1469" cy="146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1 w 21600"/>
                <a:gd name="T19" fmla="*/ 3161 h 21600"/>
                <a:gd name="T20" fmla="*/ 18439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1552" y="3639"/>
                  </a:moveTo>
                  <a:cubicBezTo>
                    <a:pt x="11302" y="3613"/>
                    <a:pt x="11051" y="3599"/>
                    <a:pt x="10800" y="3599"/>
                  </a:cubicBezTo>
                  <a:cubicBezTo>
                    <a:pt x="9790" y="3599"/>
                    <a:pt x="8793" y="3812"/>
                    <a:pt x="7871" y="4222"/>
                  </a:cubicBezTo>
                  <a:lnTo>
                    <a:pt x="6407" y="933"/>
                  </a:lnTo>
                  <a:cubicBezTo>
                    <a:pt x="7789" y="318"/>
                    <a:pt x="9286" y="-1"/>
                    <a:pt x="10800" y="-1"/>
                  </a:cubicBezTo>
                  <a:cubicBezTo>
                    <a:pt x="11177" y="-1"/>
                    <a:pt x="11553" y="19"/>
                    <a:pt x="11928" y="59"/>
                  </a:cubicBezTo>
                  <a:lnTo>
                    <a:pt x="12211" y="-2627"/>
                  </a:lnTo>
                  <a:lnTo>
                    <a:pt x="16215" y="2319"/>
                  </a:lnTo>
                  <a:lnTo>
                    <a:pt x="11270" y="6324"/>
                  </a:lnTo>
                  <a:lnTo>
                    <a:pt x="11552" y="3639"/>
                  </a:lnTo>
                  <a:close/>
                </a:path>
              </a:pathLst>
            </a:custGeom>
            <a:gradFill rotWithShape="1">
              <a:gsLst>
                <a:gs pos="0">
                  <a:schemeClr val="bg1"/>
                </a:gs>
                <a:gs pos="100000">
                  <a:schemeClr val="hlink"/>
                </a:gs>
              </a:gsLst>
              <a:lin ang="18900000" scaled="1"/>
            </a:gradFill>
            <a:ln w="9525">
              <a:round/>
              <a:headEnd/>
              <a:tailEnd/>
            </a:ln>
            <a:scene3d>
              <a:camera prst="legacyPerspectiveTopRight"/>
              <a:lightRig rig="legacyFlat3" dir="b"/>
            </a:scene3d>
            <a:sp3d extrusionH="887400" prstMaterial="legacyMatte">
              <a:bevelT w="13500" h="13500" prst="angle"/>
              <a:bevelB w="13500" h="13500" prst="angle"/>
              <a:extrusionClr>
                <a:schemeClr val="hlink"/>
              </a:extrusionClr>
            </a:sp3d>
          </p:spPr>
          <p:txBody>
            <a:bodyPr lIns="0" tIns="0" rIns="0" bIns="0" anchor="ctr">
              <a:flatTx/>
            </a:bodyPr>
            <a:lstStyle/>
            <a:p>
              <a:endParaRPr lang="en-US"/>
            </a:p>
          </p:txBody>
        </p:sp>
        <p:sp>
          <p:nvSpPr>
            <p:cNvPr id="34821" name="_s2053"/>
            <p:cNvSpPr>
              <a:spLocks noChangeArrowheads="1" noTextEdit="1"/>
            </p:cNvSpPr>
            <p:nvPr/>
          </p:nvSpPr>
          <p:spPr bwMode="auto">
            <a:xfrm rot="4320000">
              <a:off x="2612" y="1275"/>
              <a:ext cx="1469" cy="146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1 w 21600"/>
                <a:gd name="T19" fmla="*/ 3161 h 21600"/>
                <a:gd name="T20" fmla="*/ 18439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1552" y="3639"/>
                  </a:moveTo>
                  <a:cubicBezTo>
                    <a:pt x="11302" y="3613"/>
                    <a:pt x="11051" y="3599"/>
                    <a:pt x="10800" y="3599"/>
                  </a:cubicBezTo>
                  <a:cubicBezTo>
                    <a:pt x="9790" y="3599"/>
                    <a:pt x="8793" y="3812"/>
                    <a:pt x="7871" y="4222"/>
                  </a:cubicBezTo>
                  <a:lnTo>
                    <a:pt x="6407" y="933"/>
                  </a:lnTo>
                  <a:cubicBezTo>
                    <a:pt x="7789" y="318"/>
                    <a:pt x="9286" y="-1"/>
                    <a:pt x="10800" y="-1"/>
                  </a:cubicBezTo>
                  <a:cubicBezTo>
                    <a:pt x="11177" y="-1"/>
                    <a:pt x="11553" y="19"/>
                    <a:pt x="11928" y="59"/>
                  </a:cubicBezTo>
                  <a:lnTo>
                    <a:pt x="12211" y="-2627"/>
                  </a:lnTo>
                  <a:lnTo>
                    <a:pt x="16215" y="2319"/>
                  </a:lnTo>
                  <a:lnTo>
                    <a:pt x="11270" y="6324"/>
                  </a:lnTo>
                  <a:lnTo>
                    <a:pt x="11552" y="3639"/>
                  </a:lnTo>
                  <a:close/>
                </a:path>
              </a:pathLst>
            </a:custGeom>
            <a:gradFill rotWithShape="1">
              <a:gsLst>
                <a:gs pos="0">
                  <a:schemeClr val="bg1"/>
                </a:gs>
                <a:gs pos="100000">
                  <a:schemeClr val="accent2"/>
                </a:gs>
              </a:gsLst>
              <a:lin ang="18900000" scaled="1"/>
            </a:gradFill>
            <a:ln w="9525">
              <a:round/>
              <a:headEnd/>
              <a:tailEnd/>
            </a:ln>
            <a:scene3d>
              <a:camera prst="legacyPerspectiveTopRight"/>
              <a:lightRig rig="legacyFlat3" dir="b"/>
            </a:scene3d>
            <a:sp3d extrusionH="887400" prstMaterial="legacyMatte">
              <a:bevelT w="13500" h="13500" prst="angle"/>
              <a:bevelB w="13500" h="13500" prst="angle"/>
              <a:extrusionClr>
                <a:schemeClr val="accent2"/>
              </a:extrusionClr>
            </a:sp3d>
          </p:spPr>
          <p:txBody>
            <a:bodyPr lIns="0" tIns="0" rIns="0" bIns="0" anchor="ctr">
              <a:flatTx/>
            </a:bodyPr>
            <a:lstStyle/>
            <a:p>
              <a:endParaRPr lang="en-US"/>
            </a:p>
          </p:txBody>
        </p:sp>
        <p:sp>
          <p:nvSpPr>
            <p:cNvPr id="34822" name="_s2054"/>
            <p:cNvSpPr>
              <a:spLocks noChangeArrowheads="1" noTextEdit="1"/>
            </p:cNvSpPr>
            <p:nvPr/>
          </p:nvSpPr>
          <p:spPr bwMode="auto">
            <a:xfrm rot="8640000">
              <a:off x="2435" y="1823"/>
              <a:ext cx="1469" cy="146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1 w 21600"/>
                <a:gd name="T19" fmla="*/ 3161 h 21600"/>
                <a:gd name="T20" fmla="*/ 18439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1552" y="3639"/>
                  </a:moveTo>
                  <a:cubicBezTo>
                    <a:pt x="11302" y="3613"/>
                    <a:pt x="11051" y="3599"/>
                    <a:pt x="10800" y="3599"/>
                  </a:cubicBezTo>
                  <a:cubicBezTo>
                    <a:pt x="9790" y="3599"/>
                    <a:pt x="8793" y="3812"/>
                    <a:pt x="7871" y="4222"/>
                  </a:cubicBezTo>
                  <a:lnTo>
                    <a:pt x="6407" y="933"/>
                  </a:lnTo>
                  <a:cubicBezTo>
                    <a:pt x="7789" y="318"/>
                    <a:pt x="9286" y="-1"/>
                    <a:pt x="10800" y="-1"/>
                  </a:cubicBezTo>
                  <a:cubicBezTo>
                    <a:pt x="11177" y="-1"/>
                    <a:pt x="11553" y="19"/>
                    <a:pt x="11928" y="59"/>
                  </a:cubicBezTo>
                  <a:lnTo>
                    <a:pt x="12211" y="-2627"/>
                  </a:lnTo>
                  <a:lnTo>
                    <a:pt x="16215" y="2319"/>
                  </a:lnTo>
                  <a:lnTo>
                    <a:pt x="11270" y="6324"/>
                  </a:lnTo>
                  <a:lnTo>
                    <a:pt x="11552" y="3639"/>
                  </a:lnTo>
                  <a:close/>
                </a:path>
              </a:pathLst>
            </a:custGeom>
            <a:gradFill rotWithShape="1">
              <a:gsLst>
                <a:gs pos="0">
                  <a:schemeClr val="bg1"/>
                </a:gs>
                <a:gs pos="100000">
                  <a:schemeClr val="accent1"/>
                </a:gs>
              </a:gsLst>
              <a:lin ang="18900000" scaled="1"/>
            </a:gradFill>
            <a:ln w="9525">
              <a:round/>
              <a:headEnd/>
              <a:tailEnd/>
            </a:ln>
            <a:scene3d>
              <a:camera prst="legacyPerspectiveTopRight"/>
              <a:lightRig rig="legacyFlat3" dir="b"/>
            </a:scene3d>
            <a:sp3d extrusionH="887400" prstMaterial="legacyMatte">
              <a:bevelT w="13500" h="13500" prst="angle"/>
              <a:bevelB w="13500" h="13500" prst="angle"/>
              <a:extrusionClr>
                <a:schemeClr val="accent1"/>
              </a:extrusionClr>
            </a:sp3d>
          </p:spPr>
          <p:txBody>
            <a:bodyPr lIns="0" tIns="0" rIns="0" bIns="0" anchor="ctr">
              <a:flatTx/>
            </a:bodyPr>
            <a:lstStyle/>
            <a:p>
              <a:endParaRPr lang="en-US"/>
            </a:p>
          </p:txBody>
        </p:sp>
        <p:sp>
          <p:nvSpPr>
            <p:cNvPr id="34823" name="_s2055"/>
            <p:cNvSpPr>
              <a:spLocks noChangeArrowheads="1" noTextEdit="1"/>
            </p:cNvSpPr>
            <p:nvPr/>
          </p:nvSpPr>
          <p:spPr bwMode="auto">
            <a:xfrm rot="-8640000">
              <a:off x="1858" y="1824"/>
              <a:ext cx="1469" cy="146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1 w 21600"/>
                <a:gd name="T19" fmla="*/ 3161 h 21600"/>
                <a:gd name="T20" fmla="*/ 18439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1552" y="3639"/>
                  </a:moveTo>
                  <a:cubicBezTo>
                    <a:pt x="11302" y="3613"/>
                    <a:pt x="11051" y="3599"/>
                    <a:pt x="10800" y="3599"/>
                  </a:cubicBezTo>
                  <a:cubicBezTo>
                    <a:pt x="9790" y="3599"/>
                    <a:pt x="8793" y="3812"/>
                    <a:pt x="7871" y="4222"/>
                  </a:cubicBezTo>
                  <a:lnTo>
                    <a:pt x="6407" y="933"/>
                  </a:lnTo>
                  <a:cubicBezTo>
                    <a:pt x="7789" y="318"/>
                    <a:pt x="9286" y="-1"/>
                    <a:pt x="10800" y="-1"/>
                  </a:cubicBezTo>
                  <a:cubicBezTo>
                    <a:pt x="11177" y="-1"/>
                    <a:pt x="11553" y="19"/>
                    <a:pt x="11928" y="59"/>
                  </a:cubicBezTo>
                  <a:lnTo>
                    <a:pt x="12211" y="-2627"/>
                  </a:lnTo>
                  <a:lnTo>
                    <a:pt x="16215" y="2319"/>
                  </a:lnTo>
                  <a:lnTo>
                    <a:pt x="11270" y="6324"/>
                  </a:lnTo>
                  <a:lnTo>
                    <a:pt x="11552" y="3639"/>
                  </a:lnTo>
                  <a:close/>
                </a:path>
              </a:pathLst>
            </a:custGeom>
            <a:gradFill rotWithShape="1">
              <a:gsLst>
                <a:gs pos="0">
                  <a:schemeClr val="bg1"/>
                </a:gs>
                <a:gs pos="100000">
                  <a:schemeClr val="folHlink"/>
                </a:gs>
              </a:gsLst>
              <a:lin ang="18900000" scaled="1"/>
            </a:gradFill>
            <a:ln w="9525">
              <a:round/>
              <a:headEnd/>
              <a:tailEnd/>
            </a:ln>
            <a:scene3d>
              <a:camera prst="legacyPerspectiveTopRight"/>
              <a:lightRig rig="legacyFlat3" dir="b"/>
            </a:scene3d>
            <a:sp3d extrusionH="887400" prstMaterial="legacyMatte">
              <a:bevelT w="13500" h="13500" prst="angle"/>
              <a:bevelB w="13500" h="13500" prst="angle"/>
              <a:extrusionClr>
                <a:schemeClr val="folHlink"/>
              </a:extrusionClr>
            </a:sp3d>
          </p:spPr>
          <p:txBody>
            <a:bodyPr lIns="0" tIns="0" rIns="0" bIns="0" anchor="ctr">
              <a:flatTx/>
            </a:bodyPr>
            <a:lstStyle/>
            <a:p>
              <a:endParaRPr lang="en-US"/>
            </a:p>
          </p:txBody>
        </p:sp>
        <p:sp>
          <p:nvSpPr>
            <p:cNvPr id="34824" name="_s2056"/>
            <p:cNvSpPr>
              <a:spLocks noChangeArrowheads="1" noTextEdit="1"/>
            </p:cNvSpPr>
            <p:nvPr/>
          </p:nvSpPr>
          <p:spPr bwMode="auto">
            <a:xfrm rot="-4320000">
              <a:off x="1680" y="1276"/>
              <a:ext cx="1469" cy="146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61 w 21600"/>
                <a:gd name="T19" fmla="*/ 3161 h 21600"/>
                <a:gd name="T20" fmla="*/ 18439 w 21600"/>
                <a:gd name="T21" fmla="*/ 18439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1552" y="3639"/>
                  </a:moveTo>
                  <a:cubicBezTo>
                    <a:pt x="11302" y="3613"/>
                    <a:pt x="11051" y="3599"/>
                    <a:pt x="10800" y="3599"/>
                  </a:cubicBezTo>
                  <a:cubicBezTo>
                    <a:pt x="9790" y="3599"/>
                    <a:pt x="8793" y="3812"/>
                    <a:pt x="7871" y="4222"/>
                  </a:cubicBezTo>
                  <a:lnTo>
                    <a:pt x="6407" y="933"/>
                  </a:lnTo>
                  <a:cubicBezTo>
                    <a:pt x="7789" y="318"/>
                    <a:pt x="9286" y="-1"/>
                    <a:pt x="10800" y="-1"/>
                  </a:cubicBezTo>
                  <a:cubicBezTo>
                    <a:pt x="11177" y="-1"/>
                    <a:pt x="11553" y="19"/>
                    <a:pt x="11928" y="59"/>
                  </a:cubicBezTo>
                  <a:lnTo>
                    <a:pt x="12211" y="-2627"/>
                  </a:lnTo>
                  <a:lnTo>
                    <a:pt x="16215" y="2319"/>
                  </a:lnTo>
                  <a:lnTo>
                    <a:pt x="11270" y="6324"/>
                  </a:lnTo>
                  <a:lnTo>
                    <a:pt x="11552" y="3639"/>
                  </a:lnTo>
                  <a:close/>
                </a:path>
              </a:pathLst>
            </a:custGeom>
            <a:gradFill rotWithShape="1">
              <a:gsLst>
                <a:gs pos="0">
                  <a:schemeClr val="bg1"/>
                </a:gs>
                <a:gs pos="100000">
                  <a:schemeClr val="bg2"/>
                </a:gs>
              </a:gsLst>
              <a:lin ang="18900000" scaled="1"/>
            </a:gradFill>
            <a:ln w="9525">
              <a:round/>
              <a:headEnd/>
              <a:tailEnd/>
            </a:ln>
            <a:scene3d>
              <a:camera prst="legacyPerspectiveTopRight"/>
              <a:lightRig rig="legacyFlat3" dir="b"/>
            </a:scene3d>
            <a:sp3d extrusionH="887400" prstMaterial="legacyMatte">
              <a:bevelT w="13500" h="13500" prst="angle"/>
              <a:bevelB w="13500" h="13500" prst="angle"/>
              <a:extrusionClr>
                <a:schemeClr val="bg2"/>
              </a:extrusionClr>
            </a:sp3d>
          </p:spPr>
          <p:txBody>
            <a:bodyPr lIns="0" tIns="0" rIns="0" bIns="0" anchor="ctr">
              <a:flatTx/>
            </a:bodyPr>
            <a:lstStyle/>
            <a:p>
              <a:endParaRPr lang="en-US"/>
            </a:p>
          </p:txBody>
        </p:sp>
        <p:sp>
          <p:nvSpPr>
            <p:cNvPr id="34825" name="_s2057"/>
            <p:cNvSpPr>
              <a:spLocks noChangeArrowheads="1"/>
            </p:cNvSpPr>
            <p:nvPr/>
          </p:nvSpPr>
          <p:spPr bwMode="auto">
            <a:xfrm>
              <a:off x="3257" y="999"/>
              <a:ext cx="540" cy="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a:r>
                <a:rPr lang="en-US" b="1">
                  <a:latin typeface="Verdana" charset="0"/>
                </a:rPr>
                <a:t>Reliability</a:t>
              </a:r>
            </a:p>
          </p:txBody>
        </p:sp>
        <p:sp>
          <p:nvSpPr>
            <p:cNvPr id="34826" name="_s2058"/>
            <p:cNvSpPr>
              <a:spLocks noChangeArrowheads="1"/>
            </p:cNvSpPr>
            <p:nvPr/>
          </p:nvSpPr>
          <p:spPr bwMode="auto">
            <a:xfrm>
              <a:off x="3658" y="2230"/>
              <a:ext cx="540" cy="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a:r>
                <a:rPr lang="en-US" b="1">
                  <a:latin typeface="Verdana" charset="0"/>
                </a:rPr>
                <a:t>Responsiveness</a:t>
              </a:r>
            </a:p>
          </p:txBody>
        </p:sp>
        <p:sp>
          <p:nvSpPr>
            <p:cNvPr id="34827" name="_s2059"/>
            <p:cNvSpPr>
              <a:spLocks noChangeArrowheads="1"/>
            </p:cNvSpPr>
            <p:nvPr/>
          </p:nvSpPr>
          <p:spPr bwMode="auto">
            <a:xfrm>
              <a:off x="1962" y="1000"/>
              <a:ext cx="540" cy="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a:r>
                <a:rPr lang="en-US" b="1">
                  <a:latin typeface="Verdana" charset="0"/>
                </a:rPr>
                <a:t>Empathy</a:t>
              </a:r>
            </a:p>
          </p:txBody>
        </p:sp>
        <p:sp>
          <p:nvSpPr>
            <p:cNvPr id="34828" name="_s2060"/>
            <p:cNvSpPr>
              <a:spLocks noChangeArrowheads="1"/>
            </p:cNvSpPr>
            <p:nvPr/>
          </p:nvSpPr>
          <p:spPr bwMode="auto">
            <a:xfrm>
              <a:off x="1563" y="2232"/>
              <a:ext cx="540" cy="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a:r>
                <a:rPr lang="en-US" b="1">
                  <a:latin typeface="Verdana" charset="0"/>
                </a:rPr>
                <a:t>Assurance</a:t>
              </a:r>
            </a:p>
          </p:txBody>
        </p:sp>
        <p:sp>
          <p:nvSpPr>
            <p:cNvPr id="34829" name="_s2061"/>
            <p:cNvSpPr>
              <a:spLocks noChangeArrowheads="1"/>
            </p:cNvSpPr>
            <p:nvPr/>
          </p:nvSpPr>
          <p:spPr bwMode="auto">
            <a:xfrm>
              <a:off x="2611" y="2992"/>
              <a:ext cx="540" cy="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lstStyle/>
            <a:p>
              <a:pPr algn="ctr"/>
              <a:r>
                <a:rPr lang="en-US" b="1">
                  <a:latin typeface="Verdana" charset="0"/>
                </a:rPr>
                <a:t>Tangibles</a:t>
              </a:r>
            </a:p>
          </p:txBody>
        </p:sp>
      </p:grpSp>
      <p:sp>
        <p:nvSpPr>
          <p:cNvPr id="34819" name="AutoShape 4"/>
          <p:cNvSpPr>
            <a:spLocks noGrp="1" noChangeAspect="1" noChangeArrowheads="1" noTextEdit="1"/>
          </p:cNvSpPr>
          <p:nvPr/>
        </p:nvSpPr>
        <p:spPr bwMode="auto">
          <a:xfrm>
            <a:off x="457200" y="1166813"/>
            <a:ext cx="8229600" cy="452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Tree>
    <p:custDataLst>
      <p:tags r:id="rId1"/>
    </p:custDataLst>
    <p:extLst>
      <p:ext uri="{BB962C8B-B14F-4D97-AF65-F5344CB8AC3E}">
        <p14:creationId xmlns:p14="http://schemas.microsoft.com/office/powerpoint/2010/main" val="3692190105"/>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atin typeface="Garamond" charset="0"/>
                <a:ea typeface="ＭＳ Ｐゴシック" charset="0"/>
                <a:cs typeface="ＭＳ Ｐゴシック" charset="0"/>
              </a:rPr>
              <a:t>Inducing for business:</a:t>
            </a:r>
          </a:p>
        </p:txBody>
      </p:sp>
      <p:sp>
        <p:nvSpPr>
          <p:cNvPr id="46082" name="Content Placeholder 2"/>
          <p:cNvSpPr>
            <a:spLocks noGrp="1"/>
          </p:cNvSpPr>
          <p:nvPr>
            <p:ph idx="1"/>
          </p:nvPr>
        </p:nvSpPr>
        <p:spPr/>
        <p:txBody>
          <a:bodyPr/>
          <a:lstStyle/>
          <a:p>
            <a:endParaRPr lang="en-US">
              <a:latin typeface="Arial" charset="0"/>
              <a:ea typeface="ＭＳ Ｐゴシック" charset="0"/>
              <a:cs typeface="ＭＳ Ｐゴシック" charset="0"/>
            </a:endParaRPr>
          </a:p>
        </p:txBody>
      </p:sp>
      <p:pic>
        <p:nvPicPr>
          <p:cNvPr id="46083"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8370888"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96677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376263"/>
            <a:ext cx="8961708" cy="2798465"/>
          </a:xfrm>
          <a:prstGeom prst="rect">
            <a:avLst/>
          </a:prstGeom>
        </p:spPr>
      </p:pic>
      <p:pic>
        <p:nvPicPr>
          <p:cNvPr id="3" name="Picture 2" descr="Bad looking for buyer rep Aust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6262"/>
            <a:ext cx="9143999" cy="6184841"/>
          </a:xfrm>
          <a:prstGeom prst="rect">
            <a:avLst/>
          </a:prstGeom>
        </p:spPr>
      </p:pic>
    </p:spTree>
    <p:extLst>
      <p:ext uri="{BB962C8B-B14F-4D97-AF65-F5344CB8AC3E}">
        <p14:creationId xmlns:p14="http://schemas.microsoft.com/office/powerpoint/2010/main" val="1955819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rrect Sam Milel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82938"/>
            <a:ext cx="8820579" cy="6475062"/>
          </a:xfrm>
          <a:prstGeom prst="rect">
            <a:avLst/>
          </a:prstGeom>
        </p:spPr>
      </p:pic>
    </p:spTree>
    <p:extLst>
      <p:ext uri="{BB962C8B-B14F-4D97-AF65-F5344CB8AC3E}">
        <p14:creationId xmlns:p14="http://schemas.microsoft.com/office/powerpoint/2010/main" val="20781902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3" name="Picture 15" descr="photoshop-house-1v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24000"/>
            <a:ext cx="4038600" cy="2684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491" name="Rectangle 6"/>
          <p:cNvSpPr>
            <a:spLocks noGrp="1" noChangeArrowheads="1"/>
          </p:cNvSpPr>
          <p:nvPr>
            <p:ph type="body" sz="half" idx="2"/>
          </p:nvPr>
        </p:nvSpPr>
        <p:spPr>
          <a:xfrm>
            <a:off x="304800" y="457200"/>
            <a:ext cx="8458200" cy="1143000"/>
          </a:xfrm>
        </p:spPr>
        <p:txBody>
          <a:bodyPr/>
          <a:lstStyle/>
          <a:p>
            <a:pPr algn="ctr" eaLnBrk="1" hangingPunct="1">
              <a:lnSpc>
                <a:spcPct val="90000"/>
              </a:lnSpc>
              <a:buFont typeface="Wingdings" charset="0"/>
              <a:buNone/>
            </a:pPr>
            <a:r>
              <a:rPr lang="en-US" sz="4400" b="1">
                <a:solidFill>
                  <a:schemeClr val="tx2"/>
                </a:solidFill>
                <a:latin typeface="Garamond" charset="0"/>
                <a:ea typeface="ＭＳ Ｐゴシック" charset="0"/>
                <a:cs typeface="ＭＳ Ｐゴシック" charset="0"/>
              </a:rPr>
              <a:t>SOP:12-8</a:t>
            </a:r>
          </a:p>
          <a:p>
            <a:pPr algn="ctr" eaLnBrk="1" hangingPunct="1">
              <a:lnSpc>
                <a:spcPct val="90000"/>
              </a:lnSpc>
              <a:buFont typeface="Wingdings" charset="0"/>
              <a:buNone/>
            </a:pPr>
            <a:r>
              <a:rPr lang="ja-JP" altLang="en-US" sz="2400">
                <a:latin typeface="Tahoma" charset="0"/>
                <a:ea typeface="ＭＳ Ｐゴシック" charset="0"/>
                <a:cs typeface="ＭＳ Ｐゴシック" charset="0"/>
              </a:rPr>
              <a:t>“</a:t>
            </a:r>
            <a:r>
              <a:rPr lang="en-US" altLang="ja-JP" sz="2400">
                <a:latin typeface="Tahoma" charset="0"/>
                <a:ea typeface="ＭＳ Ｐゴシック" charset="0"/>
                <a:cs typeface="ＭＳ Ｐゴシック" charset="0"/>
              </a:rPr>
              <a:t>Obligation to present a true picture!</a:t>
            </a:r>
            <a:r>
              <a:rPr lang="ja-JP" altLang="en-US" sz="2400">
                <a:latin typeface="Tahoma" charset="0"/>
                <a:ea typeface="ＭＳ Ｐゴシック" charset="0"/>
                <a:cs typeface="ＭＳ Ｐゴシック" charset="0"/>
              </a:rPr>
              <a:t>”</a:t>
            </a:r>
            <a:endParaRPr lang="en-US" sz="2400">
              <a:latin typeface="Tahoma" charset="0"/>
              <a:ea typeface="ＭＳ Ｐゴシック" charset="0"/>
              <a:cs typeface="ＭＳ Ｐゴシック" charset="0"/>
            </a:endParaRPr>
          </a:p>
        </p:txBody>
      </p:sp>
      <p:sp>
        <p:nvSpPr>
          <p:cNvPr id="63492" name="Rectangle 13"/>
          <p:cNvSpPr>
            <a:spLocks noChangeArrowheads="1"/>
          </p:cNvSpPr>
          <p:nvPr/>
        </p:nvSpPr>
        <p:spPr bwMode="auto">
          <a:xfrm>
            <a:off x="0" y="3429000"/>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nchor="ctr">
            <a:spAutoFit/>
          </a:bodyPr>
          <a:lstStyle/>
          <a:p>
            <a:endParaRPr lang="en-US"/>
          </a:p>
        </p:txBody>
      </p:sp>
      <p:pic>
        <p:nvPicPr>
          <p:cNvPr id="63493" name="Picture 14" descr="photoshop-house-2v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524000"/>
            <a:ext cx="4038600" cy="2684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494" name="Rectangle 4"/>
          <p:cNvSpPr>
            <a:spLocks noGrp="1" noChangeArrowheads="1"/>
          </p:cNvSpPr>
          <p:nvPr>
            <p:ph type="title"/>
          </p:nvPr>
        </p:nvSpPr>
        <p:spPr>
          <a:xfrm>
            <a:off x="1981200" y="6096000"/>
            <a:ext cx="8001000" cy="914400"/>
          </a:xfrm>
        </p:spPr>
        <p:txBody>
          <a:bodyPr/>
          <a:lstStyle/>
          <a:p>
            <a:pPr eaLnBrk="1" hangingPunct="1"/>
            <a:r>
              <a:rPr lang="en-US">
                <a:solidFill>
                  <a:schemeClr val="tx1"/>
                </a:solidFill>
                <a:latin typeface="Garamond" charset="0"/>
                <a:ea typeface="ＭＳ Ｐゴシック" charset="0"/>
                <a:cs typeface="ＭＳ Ｐゴシック" charset="0"/>
              </a:rPr>
              <a:t>The fore fathers never dreamed…</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3900" y="2735263"/>
            <a:ext cx="4398249" cy="2946400"/>
          </a:xfrm>
          <a:prstGeom prst="rect">
            <a:avLst/>
          </a:prstGeom>
        </p:spPr>
      </p:pic>
    </p:spTree>
    <p:extLst>
      <p:ext uri="{BB962C8B-B14F-4D97-AF65-F5344CB8AC3E}">
        <p14:creationId xmlns:p14="http://schemas.microsoft.com/office/powerpoint/2010/main" val="212094155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path" presetSubtype="0" accel="50000" decel="50000" fill="hold" nodeType="clickEffect">
                                  <p:stCondLst>
                                    <p:cond delay="0"/>
                                  </p:stCondLst>
                                  <p:childTnLst>
                                    <p:animMotion origin="layout" path="M 3.33333E-6 2.44218E-6 L 0.42916 0.28191 " pathEditMode="relative" rAng="0" ptsTypes="AA">
                                      <p:cBhvr>
                                        <p:cTn id="6" dur="2000" fill="hold"/>
                                        <p:tgtEl>
                                          <p:spTgt spid="12293"/>
                                        </p:tgtEl>
                                        <p:attrNameLst>
                                          <p:attrName>ppt_x</p:attrName>
                                          <p:attrName>ppt_y</p:attrName>
                                        </p:attrNameLst>
                                      </p:cBhvr>
                                      <p:rCtr x="21458" y="140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8600" y="419100"/>
            <a:ext cx="6134100" cy="601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22819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ChangeArrowheads="1"/>
          </p:cNvSpPr>
          <p:nvPr>
            <p:ph type="title"/>
          </p:nvPr>
        </p:nvSpPr>
        <p:spPr>
          <a:xfrm>
            <a:off x="2819400" y="457200"/>
            <a:ext cx="2819400" cy="1139825"/>
          </a:xfrm>
        </p:spPr>
        <p:txBody>
          <a:bodyPr/>
          <a:lstStyle/>
          <a:p>
            <a:pPr eaLnBrk="1" hangingPunct="1"/>
            <a:r>
              <a:rPr lang="en-US" b="1">
                <a:latin typeface="Garamond" charset="0"/>
                <a:ea typeface="ＭＳ Ｐゴシック" charset="0"/>
                <a:cs typeface="ＭＳ Ｐゴシック" charset="0"/>
              </a:rPr>
              <a:t>SOP 12-13</a:t>
            </a:r>
          </a:p>
        </p:txBody>
      </p:sp>
      <p:sp>
        <p:nvSpPr>
          <p:cNvPr id="98306" name="Rectangle 3"/>
          <p:cNvSpPr>
            <a:spLocks noGrp="1" noChangeArrowheads="1"/>
          </p:cNvSpPr>
          <p:nvPr>
            <p:ph type="body" idx="1"/>
          </p:nvPr>
        </p:nvSpPr>
        <p:spPr>
          <a:xfrm>
            <a:off x="457200" y="1295400"/>
            <a:ext cx="8229600" cy="4876800"/>
          </a:xfrm>
        </p:spPr>
        <p:txBody>
          <a:bodyPr>
            <a:normAutofit/>
          </a:bodyPr>
          <a:lstStyle/>
          <a:p>
            <a:pPr eaLnBrk="1" hangingPunct="1">
              <a:buFont typeface="Wingdings" charset="0"/>
              <a:buNone/>
            </a:pPr>
            <a:r>
              <a:rPr lang="en-US" dirty="0">
                <a:latin typeface="Arial" charset="0"/>
                <a:ea typeface="ＭＳ Ｐゴシック" charset="0"/>
                <a:cs typeface="ＭＳ Ｐゴシック" charset="0"/>
              </a:rPr>
              <a:t>The obligation to present a true picture in advertising, marketing, and representations allows REALTORS® to use and display only professional designations, certifications, and other credentials to which they are legitimately entitled. (Adopted 1/08)</a:t>
            </a:r>
          </a:p>
          <a:p>
            <a:pPr eaLnBrk="1" hangingPunct="1">
              <a:buFont typeface="Wingdings" charset="0"/>
              <a:buNone/>
            </a:pPr>
            <a:endParaRPr lang="en-US" dirty="0">
              <a:latin typeface="Arial" charset="0"/>
              <a:ea typeface="ＭＳ Ｐゴシック" charset="0"/>
              <a:cs typeface="ＭＳ Ｐゴシック" charset="0"/>
            </a:endParaRPr>
          </a:p>
          <a:p>
            <a:pPr algn="ctr" eaLnBrk="1" hangingPunct="1">
              <a:buFont typeface="Wingdings" charset="0"/>
              <a:buNone/>
            </a:pPr>
            <a:endParaRPr lang="en-US" dirty="0">
              <a:solidFill>
                <a:schemeClr val="hlink"/>
              </a:solidFill>
              <a:latin typeface="Arial" charset="0"/>
              <a:ea typeface="ＭＳ Ｐゴシック" charset="0"/>
              <a:cs typeface="ＭＳ Ｐゴシック" charset="0"/>
            </a:endParaRPr>
          </a:p>
          <a:p>
            <a:pPr algn="ctr" eaLnBrk="1" hangingPunct="1">
              <a:buFont typeface="Wingdings" charset="0"/>
              <a:buNone/>
            </a:pPr>
            <a:r>
              <a:rPr lang="en-US" sz="4400" dirty="0">
                <a:solidFill>
                  <a:schemeClr val="hlink"/>
                </a:solidFill>
                <a:latin typeface="Arial" charset="0"/>
                <a:ea typeface="ＭＳ Ｐゴシック" charset="0"/>
                <a:cs typeface="ＭＳ Ｐゴシック" charset="0"/>
              </a:rPr>
              <a:t>Marcie Roggow</a:t>
            </a:r>
          </a:p>
          <a:p>
            <a:pPr algn="ctr" eaLnBrk="1" hangingPunct="1">
              <a:buFont typeface="Wingdings" charset="0"/>
              <a:buNone/>
            </a:pPr>
            <a:r>
              <a:rPr lang="en-US" sz="3200" dirty="0">
                <a:solidFill>
                  <a:schemeClr val="hlink"/>
                </a:solidFill>
                <a:latin typeface="Arial" charset="0"/>
                <a:ea typeface="ＭＳ Ｐゴシック" charset="0"/>
                <a:cs typeface="ＭＳ Ｐゴシック" charset="0"/>
              </a:rPr>
              <a:t>ABR/M, CCIM, CRB, CRS, DREI, SRS</a:t>
            </a:r>
          </a:p>
        </p:txBody>
      </p:sp>
    </p:spTree>
    <p:extLst>
      <p:ext uri="{BB962C8B-B14F-4D97-AF65-F5344CB8AC3E}">
        <p14:creationId xmlns:p14="http://schemas.microsoft.com/office/powerpoint/2010/main" val="1098221294"/>
      </p:ext>
    </p:extLst>
  </p:cSld>
  <p:clrMapOvr>
    <a:masterClrMapping/>
  </p:clrMapOvr>
  <p:transition spd="med">
    <p:cut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p:txBody>
          <a:bodyPr/>
          <a:lstStyle/>
          <a:p>
            <a:r>
              <a:rPr lang="en-US">
                <a:latin typeface="Garamond" charset="0"/>
                <a:ea typeface="ＭＳ Ｐゴシック" charset="0"/>
                <a:cs typeface="ＭＳ Ｐゴシック" charset="0"/>
              </a:rPr>
              <a:t>Confidentiality you say?</a:t>
            </a:r>
          </a:p>
        </p:txBody>
      </p:sp>
      <p:sp>
        <p:nvSpPr>
          <p:cNvPr id="82947" name="Content Placeholder 2"/>
          <p:cNvSpPr>
            <a:spLocks noGrp="1"/>
          </p:cNvSpPr>
          <p:nvPr>
            <p:ph idx="1"/>
          </p:nvPr>
        </p:nvSpPr>
        <p:spPr>
          <a:xfrm>
            <a:off x="533400" y="3746930"/>
            <a:ext cx="8229600" cy="3352800"/>
          </a:xfrm>
        </p:spPr>
        <p:txBody>
          <a:bodyPr/>
          <a:lstStyle/>
          <a:p>
            <a:pPr>
              <a:buFont typeface="Wingdings" charset="0"/>
              <a:buNone/>
            </a:pPr>
            <a:r>
              <a:rPr lang="en-US" dirty="0">
                <a:latin typeface="Arial" charset="0"/>
                <a:ea typeface="ＭＳ Ｐゴシック" charset="0"/>
                <a:cs typeface="ＭＳ Ｐゴシック" charset="0"/>
              </a:rPr>
              <a:t>Now, keeping in mind that tweets could be entered as evidence in court, consider this tweet (I've removed the name from this one):</a:t>
            </a:r>
          </a:p>
          <a:p>
            <a:pPr>
              <a:buFont typeface="Wingdings" charset="0"/>
              <a:buNone/>
            </a:pPr>
            <a:endParaRPr lang="en-US" dirty="0">
              <a:latin typeface="Arial" charset="0"/>
              <a:ea typeface="ＭＳ Ｐゴシック" charset="0"/>
              <a:cs typeface="ＭＳ Ｐゴシック" charset="0"/>
            </a:endParaRPr>
          </a:p>
        </p:txBody>
      </p:sp>
      <p:pic>
        <p:nvPicPr>
          <p:cNvPr id="82948" name="Picture 3" descr="bad twitt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4876800"/>
            <a:ext cx="4581525" cy="174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04" name="Rectangle 5"/>
          <p:cNvSpPr>
            <a:spLocks noChangeArrowheads="1"/>
          </p:cNvSpPr>
          <p:nvPr/>
        </p:nvSpPr>
        <p:spPr bwMode="auto">
          <a:xfrm>
            <a:off x="685800" y="1526907"/>
            <a:ext cx="7543800" cy="1938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2400" u="sng" dirty="0" err="1"/>
              <a:t>Xxxxxxx</a:t>
            </a:r>
            <a:r>
              <a:rPr lang="en-US" sz="2400" u="sng" dirty="0"/>
              <a:t>(agent</a:t>
            </a:r>
            <a:r>
              <a:rPr lang="ja-JP" altLang="en-US" sz="2400" u="sng" dirty="0"/>
              <a:t>’</a:t>
            </a:r>
            <a:r>
              <a:rPr lang="en-US" altLang="ja-JP" sz="2400" u="sng" dirty="0"/>
              <a:t>s name)</a:t>
            </a:r>
            <a:r>
              <a:rPr lang="en-US" altLang="ja-JP" sz="2400" b="1" dirty="0"/>
              <a:t> 5 showings today on my brand new listing. It was priced right. At least one offer is coming in and it's full price, no concessions. I posted it earlier today on FB, Twitter, MySpace, and all the usual suspects.</a:t>
            </a:r>
            <a:endParaRPr lang="en-US" sz="2400" dirty="0"/>
          </a:p>
        </p:txBody>
      </p:sp>
    </p:spTree>
    <p:extLst>
      <p:ext uri="{BB962C8B-B14F-4D97-AF65-F5344CB8AC3E}">
        <p14:creationId xmlns:p14="http://schemas.microsoft.com/office/powerpoint/2010/main" val="1942368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947">
                                            <p:txEl>
                                              <p:pRg st="0" end="0"/>
                                            </p:txEl>
                                          </p:spTgt>
                                        </p:tgtEl>
                                        <p:attrNameLst>
                                          <p:attrName>style.visibility</p:attrName>
                                        </p:attrNameLst>
                                      </p:cBhvr>
                                      <p:to>
                                        <p:strVal val="visible"/>
                                      </p:to>
                                    </p:set>
                                    <p:animEffect transition="in" filter="fade">
                                      <p:cBhvr>
                                        <p:cTn id="7" dur="2000"/>
                                        <p:tgtEl>
                                          <p:spTgt spid="829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82948"/>
                                        </p:tgtEl>
                                        <p:attrNameLst>
                                          <p:attrName>style.visibility</p:attrName>
                                        </p:attrNameLst>
                                      </p:cBhvr>
                                      <p:to>
                                        <p:strVal val="visible"/>
                                      </p:to>
                                    </p:set>
                                    <p:animEffect transition="in" filter="slide(fromBottom)">
                                      <p:cBhvr>
                                        <p:cTn id="12" dur="500"/>
                                        <p:tgtEl>
                                          <p:spTgt spid="82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Great ad….right?</a:t>
            </a:r>
            <a:endParaRPr lang="en-US" dirty="0"/>
          </a:p>
        </p:txBody>
      </p:sp>
      <p:pic>
        <p:nvPicPr>
          <p:cNvPr id="4" name="Content Placeholder 3" descr="Screen shot 2014-09-23 at 3.15.42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1530161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be the judge….</a:t>
            </a:r>
            <a:endParaRPr lang="en-US" dirty="0"/>
          </a:p>
        </p:txBody>
      </p:sp>
      <p:pic>
        <p:nvPicPr>
          <p:cNvPr id="4" name="Picture 3"/>
          <p:cNvPicPr>
            <a:picLocks noChangeAspect="1"/>
          </p:cNvPicPr>
          <p:nvPr/>
        </p:nvPicPr>
        <p:blipFill>
          <a:blip r:embed="rId2"/>
          <a:stretch>
            <a:fillRect/>
          </a:stretch>
        </p:blipFill>
        <p:spPr>
          <a:xfrm>
            <a:off x="457200" y="1523999"/>
            <a:ext cx="7069694" cy="5302271"/>
          </a:xfrm>
          <a:prstGeom prst="rect">
            <a:avLst/>
          </a:prstGeom>
        </p:spPr>
      </p:pic>
      <p:pic>
        <p:nvPicPr>
          <p:cNvPr id="6" name="Picture 5"/>
          <p:cNvPicPr>
            <a:picLocks noChangeAspect="1"/>
          </p:cNvPicPr>
          <p:nvPr/>
        </p:nvPicPr>
        <p:blipFill>
          <a:blip r:embed="rId3"/>
          <a:stretch>
            <a:fillRect/>
          </a:stretch>
        </p:blipFill>
        <p:spPr>
          <a:xfrm>
            <a:off x="457200" y="1523999"/>
            <a:ext cx="8128000" cy="6096000"/>
          </a:xfrm>
          <a:prstGeom prst="rect">
            <a:avLst/>
          </a:prstGeom>
        </p:spPr>
      </p:pic>
      <p:pic>
        <p:nvPicPr>
          <p:cNvPr id="7" name="Picture 6"/>
          <p:cNvPicPr>
            <a:picLocks noChangeAspect="1"/>
          </p:cNvPicPr>
          <p:nvPr/>
        </p:nvPicPr>
        <p:blipFill>
          <a:blip r:embed="rId4"/>
          <a:stretch>
            <a:fillRect/>
          </a:stretch>
        </p:blipFill>
        <p:spPr>
          <a:xfrm>
            <a:off x="0" y="1294666"/>
            <a:ext cx="8128000" cy="6096000"/>
          </a:xfrm>
          <a:prstGeom prst="rect">
            <a:avLst/>
          </a:prstGeom>
        </p:spPr>
      </p:pic>
    </p:spTree>
    <p:extLst>
      <p:ext uri="{BB962C8B-B14F-4D97-AF65-F5344CB8AC3E}">
        <p14:creationId xmlns:p14="http://schemas.microsoft.com/office/powerpoint/2010/main" val="1315136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Article 15</a:t>
            </a:r>
            <a:endParaRPr lang="en-US" dirty="0"/>
          </a:p>
        </p:txBody>
      </p:sp>
      <p:sp>
        <p:nvSpPr>
          <p:cNvPr id="3" name="Content Placeholder 2"/>
          <p:cNvSpPr>
            <a:spLocks noGrp="1"/>
          </p:cNvSpPr>
          <p:nvPr>
            <p:ph idx="1"/>
          </p:nvPr>
        </p:nvSpPr>
        <p:spPr/>
        <p:txBody>
          <a:bodyPr>
            <a:normAutofit/>
          </a:bodyPr>
          <a:lstStyle/>
          <a:p>
            <a:pPr marL="0" indent="0">
              <a:buNone/>
            </a:pPr>
            <a:r>
              <a:rPr lang="en-US" sz="3200" dirty="0" smtClean="0"/>
              <a:t>REALTORS® shall not knowingly or recklessly make false or misleading statements about other real estate professionals, their businesses, or their business practices.</a:t>
            </a:r>
          </a:p>
          <a:p>
            <a:pPr marL="0" indent="0">
              <a:buNone/>
            </a:pPr>
            <a:endParaRPr lang="en-US" sz="3200" dirty="0"/>
          </a:p>
          <a:p>
            <a:pPr marL="0" indent="0">
              <a:buNone/>
            </a:pPr>
            <a:r>
              <a:rPr lang="en-US" sz="3200" dirty="0" smtClean="0"/>
              <a:t>SOP 15-1 REALTORS® shall not knowingly or recklessly file false or unfounded ethics complaints</a:t>
            </a:r>
            <a:endParaRPr lang="en-US" sz="3200" dirty="0"/>
          </a:p>
        </p:txBody>
      </p:sp>
    </p:spTree>
    <p:extLst>
      <p:ext uri="{BB962C8B-B14F-4D97-AF65-F5344CB8AC3E}">
        <p14:creationId xmlns:p14="http://schemas.microsoft.com/office/powerpoint/2010/main" val="495814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Picture Before</a:t>
            </a:r>
            <a:endParaRPr lang="en-US" dirty="0"/>
          </a:p>
        </p:txBody>
      </p:sp>
      <p:pic>
        <p:nvPicPr>
          <p:cNvPr id="4" name="Content Placeholder 3" descr="photo before livingroom.png"/>
          <p:cNvPicPr>
            <a:picLocks noGrp="1" noChangeAspect="1"/>
          </p:cNvPicPr>
          <p:nvPr>
            <p:ph idx="1"/>
          </p:nvPr>
        </p:nvPicPr>
        <p:blipFill>
          <a:blip r:embed="rId2">
            <a:extLst>
              <a:ext uri="{28A0092B-C50C-407E-A947-70E740481C1C}">
                <a14:useLocalDpi xmlns:a14="http://schemas.microsoft.com/office/drawing/2010/main" val="0"/>
              </a:ext>
            </a:extLst>
          </a:blip>
          <a:srcRect t="12003" b="12003"/>
          <a:stretch>
            <a:fillRect/>
          </a:stretch>
        </p:blipFill>
        <p:spPr/>
      </p:pic>
    </p:spTree>
    <p:extLst>
      <p:ext uri="{BB962C8B-B14F-4D97-AF65-F5344CB8AC3E}">
        <p14:creationId xmlns:p14="http://schemas.microsoft.com/office/powerpoint/2010/main" val="272734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493847"/>
            <a:ext cx="9144000" cy="6364153"/>
          </a:xfrm>
        </p:spPr>
        <p:txBody>
          <a:bodyPr>
            <a:normAutofit/>
          </a:bodyPr>
          <a:lstStyle/>
          <a:p>
            <a:pPr marL="0" indent="0">
              <a:buNone/>
            </a:pPr>
            <a:r>
              <a:rPr lang="en-US" sz="4400" b="1" dirty="0"/>
              <a:t>Article 16</a:t>
            </a:r>
          </a:p>
          <a:p>
            <a:pPr marL="0" indent="0">
              <a:buNone/>
            </a:pPr>
            <a:r>
              <a:rPr lang="en-US" sz="4400" cap="small" dirty="0" smtClean="0"/>
              <a:t>Realtors</a:t>
            </a:r>
            <a:r>
              <a:rPr lang="en-US" sz="4400" baseline="30000" dirty="0" smtClean="0"/>
              <a:t>®</a:t>
            </a:r>
            <a:r>
              <a:rPr lang="en-US" sz="4400" dirty="0" smtClean="0"/>
              <a:t> shall not engage in any practice or take any action inconsistent with exclusive representation or exclusive brokerage relationship agreements that other </a:t>
            </a:r>
            <a:r>
              <a:rPr lang="en-US" sz="4400" cap="small" dirty="0" smtClean="0"/>
              <a:t>Realtors</a:t>
            </a:r>
            <a:r>
              <a:rPr lang="en-US" sz="4400" baseline="30000" dirty="0" smtClean="0"/>
              <a:t>®</a:t>
            </a:r>
            <a:r>
              <a:rPr lang="en-US" sz="4400" dirty="0" smtClean="0"/>
              <a:t> have with clients. (Amended 1/04)</a:t>
            </a:r>
          </a:p>
          <a:p>
            <a:endParaRPr lang="en-US" dirty="0"/>
          </a:p>
        </p:txBody>
      </p:sp>
    </p:spTree>
    <p:extLst>
      <p:ext uri="{BB962C8B-B14F-4D97-AF65-F5344CB8AC3E}">
        <p14:creationId xmlns:p14="http://schemas.microsoft.com/office/powerpoint/2010/main" val="1510872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ext Box 4"/>
          <p:cNvSpPr txBox="1">
            <a:spLocks noChangeArrowheads="1"/>
          </p:cNvSpPr>
          <p:nvPr/>
        </p:nvSpPr>
        <p:spPr bwMode="auto">
          <a:xfrm>
            <a:off x="1676400" y="609600"/>
            <a:ext cx="7010400" cy="538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lnSpc>
                <a:spcPct val="125000"/>
              </a:lnSpc>
            </a:pPr>
            <a:r>
              <a:rPr lang="ja-JP" altLang="en-US" sz="2800" b="1" i="1">
                <a:latin typeface="Verdana" charset="0"/>
              </a:rPr>
              <a:t>“</a:t>
            </a:r>
            <a:r>
              <a:rPr lang="en-US" altLang="ja-JP" sz="2800" b="1" i="1">
                <a:latin typeface="Verdana" charset="0"/>
              </a:rPr>
              <a:t>Diplomacy is an excellent approach to helping any situation that involves behavioral issues.  Avoid using blaming words… focus on being helpful instead of harmful.  It is not necessarily what you say, but what words you choose to say it with when dealing with a difficult situation.</a:t>
            </a:r>
            <a:r>
              <a:rPr lang="ja-JP" altLang="en-US" sz="2800" b="1" i="1">
                <a:latin typeface="Verdana" charset="0"/>
              </a:rPr>
              <a:t>”</a:t>
            </a:r>
            <a:r>
              <a:rPr lang="en-US" altLang="ja-JP" sz="2800" b="1" i="1">
                <a:latin typeface="Verdana" charset="0"/>
              </a:rPr>
              <a:t>  </a:t>
            </a:r>
          </a:p>
          <a:p>
            <a:pPr eaLnBrk="1" hangingPunct="1">
              <a:lnSpc>
                <a:spcPct val="115000"/>
              </a:lnSpc>
            </a:pPr>
            <a:endParaRPr lang="en-US" sz="1200" b="1" i="1">
              <a:latin typeface="Verdana" charset="0"/>
            </a:endParaRPr>
          </a:p>
          <a:p>
            <a:pPr eaLnBrk="1" hangingPunct="1">
              <a:lnSpc>
                <a:spcPct val="115000"/>
              </a:lnSpc>
            </a:pPr>
            <a:r>
              <a:rPr lang="en-US" sz="1600" i="1">
                <a:latin typeface="Verdana" charset="0"/>
              </a:rPr>
              <a:t>~Gloria Peterson</a:t>
            </a:r>
          </a:p>
        </p:txBody>
      </p:sp>
    </p:spTree>
    <p:custDataLst>
      <p:tags r:id="rId1"/>
    </p:custDataLst>
    <p:extLst>
      <p:ext uri="{BB962C8B-B14F-4D97-AF65-F5344CB8AC3E}">
        <p14:creationId xmlns:p14="http://schemas.microsoft.com/office/powerpoint/2010/main" val="1934813188"/>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4"/>
          <p:cNvSpPr>
            <a:spLocks noChangeArrowheads="1"/>
          </p:cNvSpPr>
          <p:nvPr/>
        </p:nvSpPr>
        <p:spPr bwMode="auto">
          <a:xfrm>
            <a:off x="1524000" y="381000"/>
            <a:ext cx="72390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ctr"/>
            <a:r>
              <a:rPr lang="en-US" sz="4000" b="1">
                <a:solidFill>
                  <a:schemeClr val="tx2"/>
                </a:solidFill>
                <a:latin typeface="Verdana" charset="0"/>
              </a:rPr>
              <a:t>Handling Criticism</a:t>
            </a:r>
          </a:p>
        </p:txBody>
      </p:sp>
      <p:pic>
        <p:nvPicPr>
          <p:cNvPr id="1566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371600"/>
            <a:ext cx="5037138" cy="3355975"/>
          </a:xfrm>
          <a:prstGeom prst="rect">
            <a:avLst/>
          </a:prstGeom>
          <a:noFill/>
          <a:ln w="38100">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4" name="Picture 4" descr="iStock_000001674664Smallangry woma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447800" y="1295400"/>
            <a:ext cx="6867525" cy="4570413"/>
          </a:xfrm>
          <a:prstGeom prst="rect">
            <a:avLst/>
          </a:prstGeom>
          <a:noFill/>
        </p:spPr>
      </p:pic>
    </p:spTree>
    <p:custDataLst>
      <p:tags r:id="rId1"/>
    </p:custDataLst>
    <p:extLst>
      <p:ext uri="{BB962C8B-B14F-4D97-AF65-F5344CB8AC3E}">
        <p14:creationId xmlns:p14="http://schemas.microsoft.com/office/powerpoint/2010/main" val="2151823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156677"/>
                                        </p:tgtEl>
                                        <p:attrNameLst>
                                          <p:attrName>style.visibility</p:attrName>
                                        </p:attrNameLst>
                                      </p:cBhvr>
                                      <p:to>
                                        <p:strVal val="visible"/>
                                      </p:to>
                                    </p:set>
                                    <p:anim calcmode="lin" valueType="num">
                                      <p:cBhvr>
                                        <p:cTn id="7" dur="1000" fill="hold"/>
                                        <p:tgtEl>
                                          <p:spTgt spid="156677"/>
                                        </p:tgtEl>
                                        <p:attrNameLst>
                                          <p:attrName>ppt_w</p:attrName>
                                        </p:attrNameLst>
                                      </p:cBhvr>
                                      <p:tavLst>
                                        <p:tav tm="0">
                                          <p:val>
                                            <p:fltVal val="0"/>
                                          </p:val>
                                        </p:tav>
                                        <p:tav tm="100000">
                                          <p:val>
                                            <p:strVal val="#ppt_w"/>
                                          </p:val>
                                        </p:tav>
                                      </p:tavLst>
                                    </p:anim>
                                    <p:anim calcmode="lin" valueType="num">
                                      <p:cBhvr>
                                        <p:cTn id="8" dur="1000" fill="hold"/>
                                        <p:tgtEl>
                                          <p:spTgt spid="156677"/>
                                        </p:tgtEl>
                                        <p:attrNameLst>
                                          <p:attrName>ppt_h</p:attrName>
                                        </p:attrNameLst>
                                      </p:cBhvr>
                                      <p:tavLst>
                                        <p:tav tm="0">
                                          <p:val>
                                            <p:fltVal val="0"/>
                                          </p:val>
                                        </p:tav>
                                        <p:tav tm="100000">
                                          <p:val>
                                            <p:strVal val="#ppt_h"/>
                                          </p:val>
                                        </p:tav>
                                      </p:tavLst>
                                    </p:anim>
                                    <p:anim calcmode="lin" valueType="num">
                                      <p:cBhvr>
                                        <p:cTn id="9" dur="1000" fill="hold"/>
                                        <p:tgtEl>
                                          <p:spTgt spid="156677"/>
                                        </p:tgtEl>
                                        <p:attrNameLst>
                                          <p:attrName>style.rotation</p:attrName>
                                        </p:attrNameLst>
                                      </p:cBhvr>
                                      <p:tavLst>
                                        <p:tav tm="0">
                                          <p:val>
                                            <p:fltVal val="90"/>
                                          </p:val>
                                        </p:tav>
                                        <p:tav tm="100000">
                                          <p:val>
                                            <p:fltVal val="0"/>
                                          </p:val>
                                        </p:tav>
                                      </p:tavLst>
                                    </p:anim>
                                    <p:animEffect transition="in" filter="fade">
                                      <p:cBhvr>
                                        <p:cTn id="10" dur="1000"/>
                                        <p:tgtEl>
                                          <p:spTgt spid="15667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the public see you?</a:t>
            </a:r>
            <a:endParaRPr lang="en-US" dirty="0"/>
          </a:p>
        </p:txBody>
      </p:sp>
      <p:pic>
        <p:nvPicPr>
          <p:cNvPr id="3" name="Picture 2" descr="ladyrealto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6200" y="1524000"/>
            <a:ext cx="3911600" cy="5080000"/>
          </a:xfrm>
          <a:prstGeom prst="rect">
            <a:avLst/>
          </a:prstGeom>
        </p:spPr>
      </p:pic>
    </p:spTree>
    <p:extLst>
      <p:ext uri="{BB962C8B-B14F-4D97-AF65-F5344CB8AC3E}">
        <p14:creationId xmlns:p14="http://schemas.microsoft.com/office/powerpoint/2010/main" val="2127813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Title 2"/>
          <p:cNvSpPr>
            <a:spLocks noGrp="1"/>
          </p:cNvSpPr>
          <p:nvPr>
            <p:ph type="title"/>
          </p:nvPr>
        </p:nvSpPr>
        <p:spPr/>
        <p:txBody>
          <a:bodyPr>
            <a:normAutofit fontScale="90000"/>
          </a:bodyPr>
          <a:lstStyle/>
          <a:p>
            <a:r>
              <a:rPr lang="en-US" cap="none">
                <a:latin typeface="Garamond" charset="0"/>
                <a:ea typeface="ＭＳ Ｐゴシック" charset="0"/>
                <a:cs typeface="ＭＳ Ｐゴシック" charset="0"/>
              </a:rPr>
              <a:t> …AND ANSWER QUESTIONS ON TRULIA VOICES</a:t>
            </a:r>
          </a:p>
        </p:txBody>
      </p:sp>
      <p:sp>
        <p:nvSpPr>
          <p:cNvPr id="111618" name="Text Placeholder 7"/>
          <p:cNvSpPr>
            <a:spLocks noGrp="1"/>
          </p:cNvSpPr>
          <p:nvPr>
            <p:ph idx="1"/>
          </p:nvPr>
        </p:nvSpPr>
        <p:spPr/>
        <p:txBody>
          <a:bodyPr>
            <a:normAutofit/>
          </a:bodyPr>
          <a:lstStyle/>
          <a:p>
            <a:pPr>
              <a:lnSpc>
                <a:spcPct val="90000"/>
              </a:lnSpc>
            </a:pPr>
            <a:r>
              <a:rPr lang="ja-JP" altLang="en-US" sz="2400">
                <a:latin typeface="Arial" charset="0"/>
                <a:ea typeface="ＭＳ Ｐゴシック" charset="0"/>
                <a:cs typeface="ＭＳ Ｐゴシック" charset="0"/>
              </a:rPr>
              <a:t>“</a:t>
            </a:r>
            <a:r>
              <a:rPr lang="en-US" altLang="ja-JP" sz="2400">
                <a:latin typeface="Arial" charset="0"/>
                <a:ea typeface="ＭＳ Ｐゴシック" charset="0"/>
                <a:cs typeface="ＭＳ Ｐゴシック" charset="0"/>
              </a:rPr>
              <a:t>As for the MLS or discount brokers, sometime it does appear on the MLS but 1) that broker only wants to list your  house to get buyer leads so he can sell them other homes that aren</a:t>
            </a:r>
            <a:r>
              <a:rPr lang="ja-JP" altLang="en-US" sz="2400">
                <a:latin typeface="Arial" charset="0"/>
                <a:ea typeface="ＭＳ Ｐゴシック" charset="0"/>
                <a:cs typeface="ＭＳ Ｐゴシック" charset="0"/>
              </a:rPr>
              <a:t>’</a:t>
            </a:r>
            <a:r>
              <a:rPr lang="en-US" altLang="ja-JP" sz="2400">
                <a:latin typeface="Arial" charset="0"/>
                <a:ea typeface="ＭＳ Ｐゴシック" charset="0"/>
                <a:cs typeface="ＭＳ Ｐゴシック" charset="0"/>
              </a:rPr>
              <a:t>t overpriced. 2) Me being a realtor, I know which brokers are discount brokers and I never show there homes. If I bring an offer and then the owner gets a little lower offer he will take that one because he is FSBO and doesn</a:t>
            </a:r>
            <a:r>
              <a:rPr lang="ja-JP" altLang="en-US" sz="2400">
                <a:latin typeface="Arial" charset="0"/>
                <a:ea typeface="ＭＳ Ｐゴシック" charset="0"/>
                <a:cs typeface="ＭＳ Ｐゴシック" charset="0"/>
              </a:rPr>
              <a:t>’</a:t>
            </a:r>
            <a:r>
              <a:rPr lang="en-US" altLang="ja-JP" sz="2400">
                <a:latin typeface="Arial" charset="0"/>
                <a:ea typeface="ＭＳ Ｐゴシック" charset="0"/>
                <a:cs typeface="ＭＳ Ｐゴシック" charset="0"/>
              </a:rPr>
              <a:t>t have to pay commission so I wasted my time showing that home and not get paid. 3) If I show it and the buyers go directly to the owner then im out of commission so I steer them away from those properties. Do it right the first time and hire a qualified realtor rather then waste your money GOOD LUCK!!!!</a:t>
            </a:r>
            <a:r>
              <a:rPr lang="ja-JP" altLang="en-US" sz="2400">
                <a:latin typeface="Arial" charset="0"/>
                <a:ea typeface="ＭＳ Ｐゴシック" charset="0"/>
                <a:cs typeface="ＭＳ Ｐゴシック" charset="0"/>
              </a:rPr>
              <a:t>”</a:t>
            </a:r>
            <a:endParaRPr lang="en-US" altLang="ja-JP" sz="2400">
              <a:latin typeface="Arial" charset="0"/>
              <a:ea typeface="ＭＳ Ｐゴシック" charset="0"/>
              <a:cs typeface="ＭＳ Ｐゴシック" charset="0"/>
            </a:endParaRPr>
          </a:p>
          <a:p>
            <a:pPr>
              <a:lnSpc>
                <a:spcPct val="90000"/>
              </a:lnSpc>
            </a:pPr>
            <a:endParaRPr lang="en-US" sz="1700">
              <a:latin typeface="Arial" charset="0"/>
              <a:ea typeface="ＭＳ Ｐゴシック" charset="0"/>
              <a:cs typeface="ＭＳ Ｐゴシック" charset="0"/>
            </a:endParaRPr>
          </a:p>
        </p:txBody>
      </p:sp>
    </p:spTree>
    <p:extLst>
      <p:ext uri="{BB962C8B-B14F-4D97-AF65-F5344CB8AC3E}">
        <p14:creationId xmlns:p14="http://schemas.microsoft.com/office/powerpoint/2010/main" val="545550141"/>
      </p:ext>
    </p:extLst>
  </p:cSld>
  <p:clrMapOvr>
    <a:masterClrMapping/>
  </p:clrMapOvr>
  <p:transition>
    <p:pull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Rectangle 2"/>
          <p:cNvSpPr>
            <a:spLocks noChangeArrowheads="1"/>
          </p:cNvSpPr>
          <p:nvPr/>
        </p:nvSpPr>
        <p:spPr bwMode="auto">
          <a:xfrm>
            <a:off x="1026432" y="3646715"/>
            <a:ext cx="7616825" cy="301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spAutoFit/>
          </a:bodyPr>
          <a:lstStyle/>
          <a:p>
            <a:pPr algn="ctr">
              <a:lnSpc>
                <a:spcPct val="150000"/>
              </a:lnSpc>
            </a:pPr>
            <a:r>
              <a:rPr lang="ja-JP" altLang="en-US" sz="4000" b="1" dirty="0">
                <a:latin typeface="Verdana" charset="0"/>
              </a:rPr>
              <a:t>“</a:t>
            </a:r>
            <a:r>
              <a:rPr lang="en-US" altLang="ja-JP" sz="4000" b="1" dirty="0">
                <a:latin typeface="Verdana" charset="0"/>
              </a:rPr>
              <a:t>Packaging Yourself: </a:t>
            </a:r>
          </a:p>
          <a:p>
            <a:pPr algn="ctr">
              <a:lnSpc>
                <a:spcPct val="150000"/>
              </a:lnSpc>
            </a:pPr>
            <a:r>
              <a:rPr lang="en-US" sz="4000" b="1" dirty="0">
                <a:latin typeface="Verdana" charset="0"/>
              </a:rPr>
              <a:t>Dressing for Business</a:t>
            </a:r>
            <a:r>
              <a:rPr lang="ja-JP" altLang="en-US" sz="4000" b="1" dirty="0">
                <a:latin typeface="Verdana" charset="0"/>
              </a:rPr>
              <a:t>”</a:t>
            </a:r>
            <a:r>
              <a:rPr lang="en-US" altLang="ja-JP" sz="4000" b="1" dirty="0">
                <a:latin typeface="Verdana" charset="0"/>
              </a:rPr>
              <a:t> </a:t>
            </a:r>
          </a:p>
          <a:p>
            <a:pPr algn="ctr">
              <a:lnSpc>
                <a:spcPct val="150000"/>
              </a:lnSpc>
            </a:pPr>
            <a:r>
              <a:rPr lang="en-US" sz="4000" b="1" dirty="0">
                <a:latin typeface="Verdana" charset="0"/>
              </a:rPr>
              <a:t>By June Hines Moore</a:t>
            </a:r>
          </a:p>
          <a:p>
            <a:pPr algn="ctr"/>
            <a:r>
              <a:rPr lang="en-US" dirty="0"/>
              <a:t> </a:t>
            </a:r>
          </a:p>
        </p:txBody>
      </p:sp>
      <p:pic>
        <p:nvPicPr>
          <p:cNvPr id="420867" name="Picture 3" descr="MPj03848180000[1]"/>
          <p:cNvPicPr>
            <a:picLocks noGrp="1" noChangeAspect="1" noChangeArrowheads="1"/>
          </p:cNvPicPr>
          <p:nvPr>
            <p:ph/>
          </p:nvPr>
        </p:nvPicPr>
        <p:blipFill>
          <a:blip r:embed="rId4">
            <a:extLst>
              <a:ext uri="{28A0092B-C50C-407E-A947-70E740481C1C}">
                <a14:useLocalDpi xmlns:a14="http://schemas.microsoft.com/office/drawing/2010/main" val="0"/>
              </a:ext>
            </a:extLst>
          </a:blip>
          <a:srcRect/>
          <a:stretch>
            <a:fillRect/>
          </a:stretch>
        </p:blipFill>
        <p:spPr>
          <a:xfrm>
            <a:off x="3733800" y="576263"/>
            <a:ext cx="3048000" cy="2852737"/>
          </a:xfrm>
          <a:noFill/>
        </p:spPr>
      </p:pic>
    </p:spTree>
    <p:custDataLst>
      <p:tags r:id="rId1"/>
    </p:custDataLst>
    <p:extLst>
      <p:ext uri="{BB962C8B-B14F-4D97-AF65-F5344CB8AC3E}">
        <p14:creationId xmlns:p14="http://schemas.microsoft.com/office/powerpoint/2010/main" val="158399801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2" presetClass="emph" presetSubtype="0" fill="hold" nodeType="withEffect">
                                  <p:stCondLst>
                                    <p:cond delay="0"/>
                                  </p:stCondLst>
                                  <p:childTnLst>
                                    <p:animClr clrSpc="rgb" dir="cw">
                                      <p:cBhvr override="childStyle">
                                        <p:cTn id="6" dur="100" fill="hold"/>
                                        <p:tgtEl>
                                          <p:spTgt spid="420867"/>
                                        </p:tgtEl>
                                        <p:attrNameLst>
                                          <p:attrName>style.color</p:attrName>
                                        </p:attrNameLst>
                                      </p:cBhvr>
                                      <p:to>
                                        <a:schemeClr val="accent2"/>
                                      </p:to>
                                    </p:animClr>
                                    <p:animClr clrSpc="rgb" dir="cw">
                                      <p:cBhvr>
                                        <p:cTn id="7" dur="100" fill="hold"/>
                                        <p:tgtEl>
                                          <p:spTgt spid="420867"/>
                                        </p:tgtEl>
                                        <p:attrNameLst>
                                          <p:attrName>fillcolor</p:attrName>
                                        </p:attrNameLst>
                                      </p:cBhvr>
                                      <p:to>
                                        <a:schemeClr val="accent2"/>
                                      </p:to>
                                    </p:animClr>
                                    <p:set>
                                      <p:cBhvr>
                                        <p:cTn id="8" dur="100" fill="hold"/>
                                        <p:tgtEl>
                                          <p:spTgt spid="420867"/>
                                        </p:tgtEl>
                                        <p:attrNameLst>
                                          <p:attrName>fill.type</p:attrName>
                                        </p:attrNameLst>
                                      </p:cBhvr>
                                      <p:to>
                                        <p:strVal val="solid"/>
                                      </p:to>
                                    </p:set>
                                    <p:set>
                                      <p:cBhvr>
                                        <p:cTn id="9" dur="100" fill="hold"/>
                                        <p:tgtEl>
                                          <p:spTgt spid="420867"/>
                                        </p:tgtEl>
                                        <p:attrNameLst>
                                          <p:attrName>fill.on</p:attrName>
                                        </p:attrNameLst>
                                      </p:cBhvr>
                                      <p:to>
                                        <p:strVal val="true"/>
                                      </p:to>
                                    </p:set>
                                    <p:animRot by="120000">
                                      <p:cBhvr>
                                        <p:cTn id="10" dur="100" fill="hold">
                                          <p:stCondLst>
                                            <p:cond delay="0"/>
                                          </p:stCondLst>
                                        </p:cTn>
                                        <p:tgtEl>
                                          <p:spTgt spid="420867"/>
                                        </p:tgtEl>
                                        <p:attrNameLst>
                                          <p:attrName>r</p:attrName>
                                        </p:attrNameLst>
                                      </p:cBhvr>
                                    </p:animRot>
                                    <p:animRot by="-240000">
                                      <p:cBhvr>
                                        <p:cTn id="11" dur="200" fill="hold">
                                          <p:stCondLst>
                                            <p:cond delay="200"/>
                                          </p:stCondLst>
                                        </p:cTn>
                                        <p:tgtEl>
                                          <p:spTgt spid="420867"/>
                                        </p:tgtEl>
                                        <p:attrNameLst>
                                          <p:attrName>r</p:attrName>
                                        </p:attrNameLst>
                                      </p:cBhvr>
                                    </p:animRot>
                                    <p:animRot by="240000">
                                      <p:cBhvr>
                                        <p:cTn id="12" dur="200" fill="hold">
                                          <p:stCondLst>
                                            <p:cond delay="400"/>
                                          </p:stCondLst>
                                        </p:cTn>
                                        <p:tgtEl>
                                          <p:spTgt spid="420867"/>
                                        </p:tgtEl>
                                        <p:attrNameLst>
                                          <p:attrName>r</p:attrName>
                                        </p:attrNameLst>
                                      </p:cBhvr>
                                    </p:animRot>
                                    <p:animRot by="-240000">
                                      <p:cBhvr>
                                        <p:cTn id="13" dur="200" fill="hold">
                                          <p:stCondLst>
                                            <p:cond delay="600"/>
                                          </p:stCondLst>
                                        </p:cTn>
                                        <p:tgtEl>
                                          <p:spTgt spid="420867"/>
                                        </p:tgtEl>
                                        <p:attrNameLst>
                                          <p:attrName>r</p:attrName>
                                        </p:attrNameLst>
                                      </p:cBhvr>
                                    </p:animRot>
                                    <p:animRot by="120000">
                                      <p:cBhvr>
                                        <p:cTn id="14" dur="200" fill="hold">
                                          <p:stCondLst>
                                            <p:cond delay="800"/>
                                          </p:stCondLst>
                                        </p:cTn>
                                        <p:tgtEl>
                                          <p:spTgt spid="42086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Screen shot 2014-09-23 at 3.29.22 PM.png"/>
          <p:cNvPicPr>
            <a:picLocks noGrp="1" noChangeAspect="1"/>
          </p:cNvPicPr>
          <p:nvPr>
            <p:ph/>
          </p:nvPr>
        </p:nvPicPr>
        <p:blipFill rotWithShape="1">
          <a:blip r:embed="rId2">
            <a:extLst>
              <a:ext uri="{28A0092B-C50C-407E-A947-70E740481C1C}">
                <a14:useLocalDpi xmlns:a14="http://schemas.microsoft.com/office/drawing/2010/main" val="0"/>
              </a:ext>
            </a:extLst>
          </a:blip>
          <a:srcRect t="-9199" b="29533"/>
          <a:stretch/>
        </p:blipFill>
        <p:spPr>
          <a:xfrm>
            <a:off x="0" y="-352747"/>
            <a:ext cx="9144000" cy="6937368"/>
          </a:xfrm>
        </p:spPr>
      </p:pic>
    </p:spTree>
    <p:extLst>
      <p:ext uri="{BB962C8B-B14F-4D97-AF65-F5344CB8AC3E}">
        <p14:creationId xmlns:p14="http://schemas.microsoft.com/office/powerpoint/2010/main" val="928075754"/>
      </p:ext>
    </p:extLst>
  </p:cSld>
  <p:clrMapOvr>
    <a:masterClrMapping/>
  </p:clrMapOvr>
  <p:transition spd="med">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nchor="t"/>
          <a:lstStyle/>
          <a:p>
            <a:r>
              <a:rPr lang="en-US">
                <a:latin typeface="Arial" charset="0"/>
              </a:rPr>
              <a:t>Behavior Never Lies</a:t>
            </a:r>
          </a:p>
        </p:txBody>
      </p:sp>
      <p:pic>
        <p:nvPicPr>
          <p:cNvPr id="97282" name="Picture 6" descr="book-behavior-never-l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900" y="1295400"/>
            <a:ext cx="3522663" cy="541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7283" name="Text Box 7"/>
          <p:cNvSpPr txBox="1">
            <a:spLocks noChangeArrowheads="1"/>
          </p:cNvSpPr>
          <p:nvPr/>
        </p:nvSpPr>
        <p:spPr bwMode="auto">
          <a:xfrm>
            <a:off x="4876800" y="1066800"/>
            <a:ext cx="3733800" cy="5643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pPr>
            <a:r>
              <a:rPr lang="en-US" sz="2800"/>
              <a:t>Trust that has been cracked can be repaired, but not rebuilt to its original condition. The contradiction between what is said and what is done will destroy one</a:t>
            </a:r>
            <a:r>
              <a:rPr lang="ja-JP" altLang="en-US" sz="2800"/>
              <a:t>’</a:t>
            </a:r>
            <a:r>
              <a:rPr lang="en-US" altLang="ja-JP" sz="2800"/>
              <a:t>s respect for another. Trust is only solid when the spoken word and behavior are in sync.</a:t>
            </a:r>
            <a:endParaRPr lang="en-US" sz="2800"/>
          </a:p>
        </p:txBody>
      </p:sp>
    </p:spTree>
    <p:custDataLst>
      <p:tags r:id="rId1"/>
    </p:custDataLst>
    <p:extLst>
      <p:ext uri="{BB962C8B-B14F-4D97-AF65-F5344CB8AC3E}">
        <p14:creationId xmlns:p14="http://schemas.microsoft.com/office/powerpoint/2010/main" val="2173985589"/>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idx="4294967295"/>
          </p:nvPr>
        </p:nvSpPr>
        <p:spPr>
          <a:xfrm>
            <a:off x="0" y="277813"/>
            <a:ext cx="8229600" cy="1139825"/>
          </a:xfrm>
        </p:spPr>
        <p:txBody>
          <a:bodyPr/>
          <a:lstStyle/>
          <a:p>
            <a:r>
              <a:rPr lang="en-US" b="1">
                <a:latin typeface="Arial" charset="0"/>
              </a:rPr>
              <a:t>What Are the Odds?</a:t>
            </a:r>
          </a:p>
        </p:txBody>
      </p:sp>
      <p:pic>
        <p:nvPicPr>
          <p:cNvPr id="9" name="Picture 8" descr="CNet blog - employee lawsuit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524000"/>
            <a:ext cx="5335588" cy="37290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Inman - blog lawsuit magnet.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603376">
            <a:off x="1317625" y="3038475"/>
            <a:ext cx="5586413" cy="3357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WSJ - FB.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rot="455327">
            <a:off x="3576638" y="2311400"/>
            <a:ext cx="5257800" cy="374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Inman - EPerks.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350678">
            <a:off x="3354388" y="1412875"/>
            <a:ext cx="5454650" cy="3294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ABC - lawsuits against bloggers.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rot="-500819">
            <a:off x="366713" y="2190750"/>
            <a:ext cx="5257800" cy="3722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Inman - defamation suit.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rot="567289">
            <a:off x="2903538" y="2874963"/>
            <a:ext cx="5592762" cy="3338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04949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childTnLst>
                          </p:cTn>
                        </p:par>
                        <p:par>
                          <p:cTn id="12" fill="hold" nodeType="afterGroup">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childTnLst>
                          </p:cTn>
                        </p:par>
                        <p:par>
                          <p:cTn id="16" fill="hold" nodeType="afterGroup">
                            <p:stCondLst>
                              <p:cond delay="30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childTnLst>
                          </p:cTn>
                        </p:par>
                        <p:par>
                          <p:cTn id="20" fill="hold" nodeType="afterGroup">
                            <p:stCondLst>
                              <p:cond delay="4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childTnLst>
                                </p:cTn>
                              </p:par>
                            </p:childTnLst>
                          </p:cTn>
                        </p:par>
                        <p:par>
                          <p:cTn id="24" fill="hold" nodeType="afterGroup">
                            <p:stCondLst>
                              <p:cond delay="50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2"/>
          <p:cNvSpPr txBox="1">
            <a:spLocks noChangeArrowheads="1"/>
          </p:cNvSpPr>
          <p:nvPr/>
        </p:nvSpPr>
        <p:spPr bwMode="auto">
          <a:xfrm>
            <a:off x="258737" y="718359"/>
            <a:ext cx="8303105" cy="48095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ct val="120000"/>
              </a:lnSpc>
              <a:spcBef>
                <a:spcPct val="50000"/>
              </a:spcBef>
            </a:pPr>
            <a:r>
              <a:rPr lang="en-US" sz="4400" i="1" dirty="0">
                <a:solidFill>
                  <a:schemeClr val="accent2"/>
                </a:solidFill>
                <a:latin typeface="Garamond" charset="0"/>
              </a:rPr>
              <a:t>Engaged</a:t>
            </a:r>
            <a:r>
              <a:rPr lang="en-US" sz="4400" dirty="0">
                <a:solidFill>
                  <a:schemeClr val="accent2"/>
                </a:solidFill>
                <a:latin typeface="Garamond" charset="0"/>
              </a:rPr>
              <a:t> customers </a:t>
            </a:r>
            <a:r>
              <a:rPr lang="ja-JP" altLang="en-US" sz="4400" dirty="0">
                <a:solidFill>
                  <a:schemeClr val="accent2"/>
                </a:solidFill>
                <a:latin typeface="Garamond" charset="0"/>
              </a:rPr>
              <a:t>“</a:t>
            </a:r>
            <a:r>
              <a:rPr lang="en-US" sz="4400" dirty="0">
                <a:solidFill>
                  <a:schemeClr val="accent2"/>
                </a:solidFill>
                <a:latin typeface="Garamond" charset="0"/>
              </a:rPr>
              <a:t>can</a:t>
            </a:r>
            <a:r>
              <a:rPr lang="ja-JP" altLang="en-US" sz="4400" dirty="0">
                <a:solidFill>
                  <a:schemeClr val="accent2"/>
                </a:solidFill>
                <a:latin typeface="Garamond" charset="0"/>
              </a:rPr>
              <a:t>’</a:t>
            </a:r>
            <a:r>
              <a:rPr lang="en-US" sz="4400" dirty="0">
                <a:solidFill>
                  <a:schemeClr val="accent2"/>
                </a:solidFill>
                <a:latin typeface="Garamond" charset="0"/>
              </a:rPr>
              <a:t>t imagine a world without</a:t>
            </a:r>
            <a:br>
              <a:rPr lang="en-US" sz="4400" dirty="0">
                <a:solidFill>
                  <a:schemeClr val="accent2"/>
                </a:solidFill>
                <a:latin typeface="Garamond" charset="0"/>
              </a:rPr>
            </a:br>
            <a:r>
              <a:rPr lang="en-US" sz="4400" dirty="0">
                <a:solidFill>
                  <a:schemeClr val="accent2"/>
                </a:solidFill>
                <a:latin typeface="Garamond" charset="0"/>
              </a:rPr>
              <a:t>The Ritz-Carlton</a:t>
            </a:r>
            <a:r>
              <a:rPr lang="ja-JP" altLang="en-US" sz="4400" dirty="0">
                <a:solidFill>
                  <a:schemeClr val="accent2"/>
                </a:solidFill>
                <a:latin typeface="Garamond" charset="0"/>
              </a:rPr>
              <a:t>”</a:t>
            </a:r>
            <a:r>
              <a:rPr lang="en-US" sz="4400" dirty="0">
                <a:solidFill>
                  <a:schemeClr val="accent2"/>
                </a:solidFill>
                <a:latin typeface="Garamond" charset="0"/>
              </a:rPr>
              <a:t>.</a:t>
            </a:r>
          </a:p>
          <a:p>
            <a:pPr algn="ctr">
              <a:lnSpc>
                <a:spcPct val="120000"/>
              </a:lnSpc>
              <a:spcBef>
                <a:spcPct val="50000"/>
              </a:spcBef>
            </a:pPr>
            <a:endParaRPr lang="en-US" altLang="ja-JP" sz="4400" dirty="0" smtClean="0">
              <a:solidFill>
                <a:schemeClr val="accent2"/>
              </a:solidFill>
              <a:latin typeface="Garamond" charset="0"/>
            </a:endParaRPr>
          </a:p>
          <a:p>
            <a:pPr algn="ctr">
              <a:lnSpc>
                <a:spcPct val="120000"/>
              </a:lnSpc>
              <a:spcBef>
                <a:spcPct val="50000"/>
              </a:spcBef>
            </a:pPr>
            <a:r>
              <a:rPr lang="en-US" sz="4400" b="1" i="1" dirty="0" smtClean="0">
                <a:solidFill>
                  <a:schemeClr val="accent2"/>
                </a:solidFill>
                <a:latin typeface="Garamond" charset="0"/>
              </a:rPr>
              <a:t>How about YOUR customers/clients?</a:t>
            </a:r>
            <a:endParaRPr lang="en-US" sz="4400" b="1" i="1" dirty="0">
              <a:solidFill>
                <a:srgbClr val="0000FF"/>
              </a:solidFill>
              <a:latin typeface="Garamond" charset="0"/>
            </a:endParaRPr>
          </a:p>
        </p:txBody>
      </p:sp>
    </p:spTree>
    <p:custDataLst>
      <p:tags r:id="rId1"/>
    </p:custDataLst>
    <p:extLst>
      <p:ext uri="{BB962C8B-B14F-4D97-AF65-F5344CB8AC3E}">
        <p14:creationId xmlns:p14="http://schemas.microsoft.com/office/powerpoint/2010/main" val="2848944754"/>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Picture After….</a:t>
            </a:r>
            <a:endParaRPr lang="en-US" dirty="0"/>
          </a:p>
        </p:txBody>
      </p:sp>
      <p:pic>
        <p:nvPicPr>
          <p:cNvPr id="6" name="Content Placeholder 5" descr="photo after staging.png"/>
          <p:cNvPicPr>
            <a:picLocks noGrp="1" noChangeAspect="1"/>
          </p:cNvPicPr>
          <p:nvPr>
            <p:ph sz="half" idx="2"/>
          </p:nvPr>
        </p:nvPicPr>
        <p:blipFill>
          <a:blip r:embed="rId2">
            <a:extLst>
              <a:ext uri="{28A0092B-C50C-407E-A947-70E740481C1C}">
                <a14:useLocalDpi xmlns:a14="http://schemas.microsoft.com/office/drawing/2010/main" val="0"/>
              </a:ext>
            </a:extLst>
          </a:blip>
          <a:srcRect t="16280" b="16280"/>
          <a:stretch>
            <a:fillRect/>
          </a:stretch>
        </p:blipFill>
        <p:spPr>
          <a:xfrm>
            <a:off x="457200" y="1600200"/>
            <a:ext cx="8229600" cy="4525963"/>
          </a:xfrm>
        </p:spPr>
      </p:pic>
    </p:spTree>
    <p:extLst>
      <p:ext uri="{BB962C8B-B14F-4D97-AF65-F5344CB8AC3E}">
        <p14:creationId xmlns:p14="http://schemas.microsoft.com/office/powerpoint/2010/main" val="1564273994"/>
      </p:ext>
    </p:extLst>
  </p:cSld>
  <p:clrMapOvr>
    <a:masterClrMapping/>
  </p:clrMapOvr>
  <p:transition spd="med">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4-09-22 at 12.56.27 PM.png"/>
          <p:cNvPicPr>
            <a:picLocks noGrp="1" noChangeAspect="1"/>
          </p:cNvPicPr>
          <p:nvPr>
            <p:ph idx="1"/>
          </p:nvPr>
        </p:nvPicPr>
        <p:blipFill>
          <a:blip r:embed="rId2">
            <a:extLst>
              <a:ext uri="{28A0092B-C50C-407E-A947-70E740481C1C}">
                <a14:useLocalDpi xmlns:a14="http://schemas.microsoft.com/office/drawing/2010/main" val="0"/>
              </a:ext>
            </a:extLst>
          </a:blip>
          <a:srcRect l="8040" r="8040"/>
          <a:stretch>
            <a:fillRect/>
          </a:stretch>
        </p:blipFill>
        <p:spPr>
          <a:xfrm>
            <a:off x="0" y="0"/>
            <a:ext cx="9144000" cy="5132388"/>
          </a:xfrm>
        </p:spPr>
      </p:pic>
      <p:pic>
        <p:nvPicPr>
          <p:cNvPr id="5" name="Picture 4" descr="Screen shot 2014-09-22 at 12.56.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39343"/>
            <a:ext cx="9144000" cy="3518657"/>
          </a:xfrm>
          <a:prstGeom prst="rect">
            <a:avLst/>
          </a:prstGeom>
        </p:spPr>
      </p:pic>
    </p:spTree>
    <p:extLst>
      <p:ext uri="{BB962C8B-B14F-4D97-AF65-F5344CB8AC3E}">
        <p14:creationId xmlns:p14="http://schemas.microsoft.com/office/powerpoint/2010/main" val="889765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manwithcomputer.jpg"/>
          <p:cNvPicPr>
            <a:picLocks noGrp="1" noChangeAspect="1"/>
          </p:cNvPicPr>
          <p:nvPr>
            <p:ph/>
          </p:nvPr>
        </p:nvPicPr>
        <p:blipFill rotWithShape="1">
          <a:blip r:embed="rId2">
            <a:extLst>
              <a:ext uri="{28A0092B-C50C-407E-A947-70E740481C1C}">
                <a14:useLocalDpi xmlns:a14="http://schemas.microsoft.com/office/drawing/2010/main" val="0"/>
              </a:ext>
            </a:extLst>
          </a:blip>
          <a:srcRect l="-15437" t="-36281" r="-20964"/>
          <a:stretch/>
        </p:blipFill>
        <p:spPr>
          <a:xfrm>
            <a:off x="0" y="-1622425"/>
            <a:ext cx="9144000" cy="8480425"/>
          </a:xfrm>
        </p:spPr>
      </p:pic>
      <p:sp>
        <p:nvSpPr>
          <p:cNvPr id="4" name="TextBox 3"/>
          <p:cNvSpPr txBox="1"/>
          <p:nvPr/>
        </p:nvSpPr>
        <p:spPr>
          <a:xfrm>
            <a:off x="1693551" y="587913"/>
            <a:ext cx="6562511" cy="523220"/>
          </a:xfrm>
          <a:prstGeom prst="rect">
            <a:avLst/>
          </a:prstGeom>
          <a:noFill/>
        </p:spPr>
        <p:txBody>
          <a:bodyPr wrap="square" rtlCol="0">
            <a:spAutoFit/>
          </a:bodyPr>
          <a:lstStyle/>
          <a:p>
            <a:r>
              <a:rPr lang="en-US" sz="2800" dirty="0" smtClean="0"/>
              <a:t>         Timely Communication</a:t>
            </a:r>
            <a:endParaRPr lang="en-US" sz="2800" dirty="0"/>
          </a:p>
        </p:txBody>
      </p:sp>
    </p:spTree>
    <p:extLst>
      <p:ext uri="{BB962C8B-B14F-4D97-AF65-F5344CB8AC3E}">
        <p14:creationId xmlns:p14="http://schemas.microsoft.com/office/powerpoint/2010/main" val="3107166821"/>
      </p:ext>
    </p:extLst>
  </p:cSld>
  <p:clrMapOvr>
    <a:masterClrMapping/>
  </p:clrMapOvr>
  <p:transition spd="med">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3"/>
          <p:cNvSpPr>
            <a:spLocks noGrp="1"/>
          </p:cNvSpPr>
          <p:nvPr>
            <p:ph type="title"/>
          </p:nvPr>
        </p:nvSpPr>
        <p:spPr>
          <a:xfrm>
            <a:off x="457200" y="494090"/>
            <a:ext cx="8229600" cy="1417638"/>
          </a:xfrm>
          <a:extLst/>
        </p:spPr>
        <p:txBody>
          <a:bodyPr rtlCol="0" anchor="t">
            <a:normAutofit/>
          </a:bodyPr>
          <a:lstStyle/>
          <a:p>
            <a:pPr fontAlgn="auto">
              <a:spcAft>
                <a:spcPts val="0"/>
              </a:spcAft>
              <a:defRPr/>
            </a:pPr>
            <a:r>
              <a:rPr lang="en-US" dirty="0" smtClean="0">
                <a:latin typeface="Arial" charset="0"/>
              </a:rPr>
              <a:t>How does your client want to communicate with you?</a:t>
            </a:r>
          </a:p>
        </p:txBody>
      </p:sp>
      <p:pic>
        <p:nvPicPr>
          <p:cNvPr id="59394" name="Content Placeholder 5" descr="00014502.JPG"/>
          <p:cNvPicPr>
            <a:picLocks noGrp="1" noChangeAspect="1"/>
          </p:cNvPicPr>
          <p:nvPr>
            <p:ph idx="1"/>
          </p:nvPr>
        </p:nvPicPr>
        <p:blipFill>
          <a:blip r:embed="rId2">
            <a:extLst>
              <a:ext uri="{28A0092B-C50C-407E-A947-70E740481C1C}">
                <a14:useLocalDpi xmlns:a14="http://schemas.microsoft.com/office/drawing/2010/main" val="0"/>
              </a:ext>
            </a:extLst>
          </a:blip>
          <a:srcRect t="8766" b="8766"/>
          <a:stretch>
            <a:fillRect/>
          </a:stretch>
        </p:blipFill>
        <p:spPr>
          <a:xfrm>
            <a:off x="457200" y="1911728"/>
            <a:ext cx="8229600" cy="4876800"/>
          </a:xfrm>
          <a:noFill/>
        </p:spPr>
      </p:pic>
    </p:spTree>
    <p:extLst>
      <p:ext uri="{BB962C8B-B14F-4D97-AF65-F5344CB8AC3E}">
        <p14:creationId xmlns:p14="http://schemas.microsoft.com/office/powerpoint/2010/main" val="1526499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ChangeArrowheads="1"/>
          </p:cNvSpPr>
          <p:nvPr/>
        </p:nvSpPr>
        <p:spPr bwMode="auto">
          <a:xfrm>
            <a:off x="1524000" y="0"/>
            <a:ext cx="73152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spAutoFit/>
          </a:bodyPr>
          <a:lstStyle/>
          <a:p>
            <a:pPr algn="ctr">
              <a:lnSpc>
                <a:spcPct val="150000"/>
              </a:lnSpc>
            </a:pPr>
            <a:r>
              <a:rPr lang="en-US" sz="4000" b="1" dirty="0">
                <a:latin typeface="Verdana" charset="0"/>
              </a:rPr>
              <a:t>Necessities in Communication</a:t>
            </a:r>
          </a:p>
        </p:txBody>
      </p:sp>
      <p:sp>
        <p:nvSpPr>
          <p:cNvPr id="53251" name="Rectangle 3"/>
          <p:cNvSpPr>
            <a:spLocks noChangeArrowheads="1"/>
          </p:cNvSpPr>
          <p:nvPr/>
        </p:nvSpPr>
        <p:spPr bwMode="auto">
          <a:xfrm>
            <a:off x="3243471" y="2164099"/>
            <a:ext cx="6705600" cy="2557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nchor="ctr">
            <a:spAutoFit/>
          </a:bodyPr>
          <a:lstStyle/>
          <a:p>
            <a:pPr marL="400050" indent="-400050" algn="l">
              <a:lnSpc>
                <a:spcPct val="175000"/>
              </a:lnSpc>
              <a:buFontTx/>
              <a:buChar char="•"/>
            </a:pPr>
            <a:r>
              <a:rPr lang="en-US" sz="3200" dirty="0">
                <a:latin typeface="Verdana" charset="0"/>
              </a:rPr>
              <a:t>Conversation</a:t>
            </a:r>
          </a:p>
          <a:p>
            <a:pPr marL="400050" indent="-400050" algn="l">
              <a:lnSpc>
                <a:spcPct val="175000"/>
              </a:lnSpc>
              <a:buFontTx/>
              <a:buChar char="•"/>
            </a:pPr>
            <a:r>
              <a:rPr lang="en-US" sz="3200" dirty="0">
                <a:latin typeface="Verdana" charset="0"/>
              </a:rPr>
              <a:t>Listening</a:t>
            </a:r>
          </a:p>
          <a:p>
            <a:pPr marL="400050" indent="-400050" algn="l">
              <a:lnSpc>
                <a:spcPct val="175000"/>
              </a:lnSpc>
              <a:buFontTx/>
              <a:buChar char="•"/>
            </a:pPr>
            <a:r>
              <a:rPr lang="en-US" sz="3200" dirty="0">
                <a:latin typeface="Verdana" charset="0"/>
              </a:rPr>
              <a:t>Correspondence</a:t>
            </a:r>
          </a:p>
        </p:txBody>
      </p:sp>
      <p:pic>
        <p:nvPicPr>
          <p:cNvPr id="4" name="Picture 137" descr="MPj03853490000[1]"/>
          <p:cNvPicPr>
            <a:picLocks noGrp="1" noChangeAspect="1" noChangeArrowheads="1"/>
          </p:cNvPicPr>
          <p:nvPr>
            <p:ph/>
          </p:nvPr>
        </p:nvPicPr>
        <p:blipFill>
          <a:blip r:embed="rId4">
            <a:extLst>
              <a:ext uri="{28A0092B-C50C-407E-A947-70E740481C1C}">
                <a14:useLocalDpi xmlns:a14="http://schemas.microsoft.com/office/drawing/2010/main" val="0"/>
              </a:ext>
            </a:extLst>
          </a:blip>
          <a:srcRect t="227" b="227"/>
          <a:stretch>
            <a:fillRect/>
          </a:stretch>
        </p:blipFill>
        <p:spPr>
          <a:xfrm>
            <a:off x="3669361" y="4886178"/>
            <a:ext cx="2478055" cy="1761982"/>
          </a:xfrm>
          <a:noFill/>
          <a:ln w="38100">
            <a:solidFill>
              <a:schemeClr val="tx1"/>
            </a:solidFill>
            <a:miter lim="800000"/>
            <a:headEnd/>
            <a:tailEnd/>
          </a:ln>
        </p:spPr>
      </p:pic>
      <p:pic>
        <p:nvPicPr>
          <p:cNvPr id="5" name="Picture 14" descr="MPj0407446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779" y="2156480"/>
            <a:ext cx="2937692" cy="1957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19562905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3251">
                                            <p:txEl>
                                              <p:pRg st="2" end="2"/>
                                            </p:txEl>
                                          </p:spTgt>
                                        </p:tgtEl>
                                        <p:attrNameLst>
                                          <p:attrName>style.visibility</p:attrName>
                                        </p:attrNameLst>
                                      </p:cBhvr>
                                      <p:to>
                                        <p:strVal val="visible"/>
                                      </p:to>
                                    </p:set>
                                  </p:childTnLst>
                                </p:cTn>
                              </p:par>
                            </p:childTnLst>
                          </p:cTn>
                        </p:par>
                        <p:par>
                          <p:cTn id="15" fill="hold">
                            <p:stCondLst>
                              <p:cond delay="0"/>
                            </p:stCondLst>
                            <p:childTnLst>
                              <p:par>
                                <p:cTn id="16" presetID="31" presetClass="entr" presetSubtype="0" fill="hold" nodeType="afterEffect">
                                  <p:stCondLst>
                                    <p:cond delay="0"/>
                                  </p:stCondLst>
                                  <p:iterate type="lt">
                                    <p:tmPct val="5000"/>
                                  </p:iterate>
                                  <p:childTnLst>
                                    <p:set>
                                      <p:cBhvr>
                                        <p:cTn id="17" dur="1" fill="hold">
                                          <p:stCondLst>
                                            <p:cond delay="0"/>
                                          </p:stCondLst>
                                        </p:cTn>
                                        <p:tgtEl>
                                          <p:spTgt spid="4"/>
                                        </p:tgtEl>
                                        <p:attrNameLst>
                                          <p:attrName>style.visibility</p:attrName>
                                        </p:attrNameLst>
                                      </p:cBhvr>
                                      <p:to>
                                        <p:strVal val="visible"/>
                                      </p:to>
                                    </p:set>
                                    <p:anim calcmode="lin" valueType="num">
                                      <p:cBhvr>
                                        <p:cTn id="18" dur="1000" fill="hold"/>
                                        <p:tgtEl>
                                          <p:spTgt spid="4"/>
                                        </p:tgtEl>
                                        <p:attrNameLst>
                                          <p:attrName>ppt_w</p:attrName>
                                        </p:attrNameLst>
                                      </p:cBhvr>
                                      <p:tavLst>
                                        <p:tav tm="0">
                                          <p:val>
                                            <p:fltVal val="0"/>
                                          </p:val>
                                        </p:tav>
                                        <p:tav tm="100000">
                                          <p:val>
                                            <p:strVal val="#ppt_w"/>
                                          </p:val>
                                        </p:tav>
                                      </p:tavLst>
                                    </p:anim>
                                    <p:anim calcmode="lin" valueType="num">
                                      <p:cBhvr>
                                        <p:cTn id="19" dur="1000" fill="hold"/>
                                        <p:tgtEl>
                                          <p:spTgt spid="4"/>
                                        </p:tgtEl>
                                        <p:attrNameLst>
                                          <p:attrName>ppt_h</p:attrName>
                                        </p:attrNameLst>
                                      </p:cBhvr>
                                      <p:tavLst>
                                        <p:tav tm="0">
                                          <p:val>
                                            <p:fltVal val="0"/>
                                          </p:val>
                                        </p:tav>
                                        <p:tav tm="100000">
                                          <p:val>
                                            <p:strVal val="#ppt_h"/>
                                          </p:val>
                                        </p:tav>
                                      </p:tavLst>
                                    </p:anim>
                                    <p:anim calcmode="lin" valueType="num">
                                      <p:cBhvr>
                                        <p:cTn id="20" dur="1000" fill="hold"/>
                                        <p:tgtEl>
                                          <p:spTgt spid="4"/>
                                        </p:tgtEl>
                                        <p:attrNameLst>
                                          <p:attrName>style.rotation</p:attrName>
                                        </p:attrNameLst>
                                      </p:cBhvr>
                                      <p:tavLst>
                                        <p:tav tm="0">
                                          <p:val>
                                            <p:fltVal val="90"/>
                                          </p:val>
                                        </p:tav>
                                        <p:tav tm="100000">
                                          <p:val>
                                            <p:fltVal val="0"/>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3251">
                                            <p:txEl>
                                              <p:pRg st="0" end="0"/>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3251">
                                            <p:txEl>
                                              <p:pRg st="1" end="1"/>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32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5"/>
          <p:cNvSpPr>
            <a:spLocks noGrp="1" noChangeArrowheads="1"/>
          </p:cNvSpPr>
          <p:nvPr>
            <p:ph type="title" idx="4294967295"/>
          </p:nvPr>
        </p:nvSpPr>
        <p:spPr>
          <a:xfrm>
            <a:off x="2133600" y="274638"/>
            <a:ext cx="7010400" cy="1143000"/>
          </a:xfrm>
        </p:spPr>
        <p:txBody>
          <a:bodyPr/>
          <a:lstStyle/>
          <a:p>
            <a:r>
              <a:rPr lang="en-US">
                <a:latin typeface="Arial" charset="0"/>
              </a:rPr>
              <a:t>Take a Tip from Marriott</a:t>
            </a:r>
          </a:p>
        </p:txBody>
      </p:sp>
      <p:pic>
        <p:nvPicPr>
          <p:cNvPr id="81922" name="Picture 7" descr="marr_logowithbug_114x22"/>
          <p:cNvPicPr>
            <a:picLocks noGrp="1" noChangeAspect="1" noChangeArrowheads="1"/>
          </p:cNvPicPr>
          <p:nvPr>
            <p:ph idx="4294967295"/>
          </p:nvPr>
        </p:nvPicPr>
        <p:blipFill>
          <a:blip r:embed="rId4">
            <a:extLst>
              <a:ext uri="{28A0092B-C50C-407E-A947-70E740481C1C}">
                <a14:useLocalDpi xmlns:a14="http://schemas.microsoft.com/office/drawing/2010/main" val="0"/>
              </a:ext>
            </a:extLst>
          </a:blip>
          <a:srcRect/>
          <a:stretch>
            <a:fillRect/>
          </a:stretch>
        </p:blipFill>
        <p:spPr>
          <a:xfrm>
            <a:off x="2209800" y="1600200"/>
            <a:ext cx="6934200" cy="868363"/>
          </a:xfrm>
          <a:noFill/>
        </p:spPr>
      </p:pic>
      <p:sp>
        <p:nvSpPr>
          <p:cNvPr id="81923" name="Text Box 8"/>
          <p:cNvSpPr txBox="1">
            <a:spLocks noChangeArrowheads="1"/>
          </p:cNvSpPr>
          <p:nvPr/>
        </p:nvSpPr>
        <p:spPr bwMode="auto">
          <a:xfrm>
            <a:off x="1447800" y="2971800"/>
            <a:ext cx="6781800" cy="3505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algn="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r"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spcBef>
                <a:spcPct val="50000"/>
              </a:spcBef>
              <a:buFontTx/>
              <a:buChar char="•"/>
            </a:pPr>
            <a:r>
              <a:rPr lang="en-US" sz="3200"/>
              <a:t>89% of guests with no problems ….we</a:t>
            </a:r>
            <a:r>
              <a:rPr lang="ja-JP" altLang="en-US" sz="3200"/>
              <a:t>’</a:t>
            </a:r>
            <a:r>
              <a:rPr lang="en-US" altLang="ja-JP" sz="3200"/>
              <a:t>ll be back</a:t>
            </a:r>
          </a:p>
          <a:p>
            <a:pPr algn="l" eaLnBrk="1" hangingPunct="1">
              <a:spcBef>
                <a:spcPct val="50000"/>
              </a:spcBef>
              <a:buFontTx/>
              <a:buChar char="•"/>
            </a:pPr>
            <a:r>
              <a:rPr lang="en-US" sz="3200"/>
              <a:t>69% of guests with problems not resolved…we</a:t>
            </a:r>
            <a:r>
              <a:rPr lang="ja-JP" altLang="en-US" sz="3200"/>
              <a:t>’</a:t>
            </a:r>
            <a:r>
              <a:rPr lang="en-US" altLang="ja-JP" sz="3200"/>
              <a:t>ll be back</a:t>
            </a:r>
          </a:p>
          <a:p>
            <a:pPr algn="l" eaLnBrk="1" hangingPunct="1">
              <a:spcBef>
                <a:spcPct val="50000"/>
              </a:spcBef>
              <a:buFontTx/>
              <a:buChar char="•"/>
            </a:pPr>
            <a:r>
              <a:rPr lang="en-US" sz="3200"/>
              <a:t>94% of guests with problems that were resolved…we</a:t>
            </a:r>
            <a:r>
              <a:rPr lang="ja-JP" altLang="en-US" sz="3200"/>
              <a:t>’</a:t>
            </a:r>
            <a:r>
              <a:rPr lang="en-US" altLang="ja-JP" sz="3200"/>
              <a:t>ll be back</a:t>
            </a:r>
            <a:endParaRPr lang="en-US" sz="3200"/>
          </a:p>
        </p:txBody>
      </p:sp>
    </p:spTree>
    <p:custDataLst>
      <p:tags r:id="rId1"/>
    </p:custDataLst>
    <p:extLst>
      <p:ext uri="{BB962C8B-B14F-4D97-AF65-F5344CB8AC3E}">
        <p14:creationId xmlns:p14="http://schemas.microsoft.com/office/powerpoint/2010/main" val="2531117917"/>
      </p:ext>
    </p:extLst>
  </p:cSld>
  <p:clrMapOvr>
    <a:masterClrMapping/>
  </p:clrMapOvr>
  <p:transition spd="med"/>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10.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11.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2.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3.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4.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5.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6.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7.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8.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ags/tag9.xml><?xml version="1.0" encoding="utf-8"?>
<p:tagLst xmlns:a="http://schemas.openxmlformats.org/drawingml/2006/main" xmlns:r="http://schemas.openxmlformats.org/officeDocument/2006/relationships" xmlns:p="http://schemas.openxmlformats.org/presentationml/2006/main">
  <p:tag name="POWER3D TRANSITION" val="DropIn.p3d 7"/>
  <p:tag name="POWER3D OPTIONS" val="Medium "/>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4252</TotalTime>
  <Words>1487</Words>
  <Application>Microsoft Macintosh PowerPoint</Application>
  <PresentationFormat>On-screen Show (4:3)</PresentationFormat>
  <Paragraphs>108</Paragraphs>
  <Slides>39</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Calibri</vt:lpstr>
      <vt:lpstr>Garamond</vt:lpstr>
      <vt:lpstr>Georgia</vt:lpstr>
      <vt:lpstr>ＭＳ Ｐゴシック</vt:lpstr>
      <vt:lpstr>Tahoma</vt:lpstr>
      <vt:lpstr>Verdana</vt:lpstr>
      <vt:lpstr>Wingdings</vt:lpstr>
      <vt:lpstr>Arial</vt:lpstr>
      <vt:lpstr>Clarity</vt:lpstr>
      <vt:lpstr>Core Components</vt:lpstr>
      <vt:lpstr>Five Ways To Assess Service</vt:lpstr>
      <vt:lpstr>Picture Before</vt:lpstr>
      <vt:lpstr>Picture After….</vt:lpstr>
      <vt:lpstr>PowerPoint Presentation</vt:lpstr>
      <vt:lpstr>PowerPoint Presentation</vt:lpstr>
      <vt:lpstr>How does your client want to communicate with you?</vt:lpstr>
      <vt:lpstr>PowerPoint Presentation</vt:lpstr>
      <vt:lpstr>Take a Tip from Marriott</vt:lpstr>
      <vt:lpstr>Pathways To Professionalism</vt:lpstr>
      <vt:lpstr>PowerPoint Presentation</vt:lpstr>
      <vt:lpstr>PowerPoint Presentation</vt:lpstr>
      <vt:lpstr>Article 1</vt:lpstr>
      <vt:lpstr>PowerPoint Presentation</vt:lpstr>
      <vt:lpstr>Article 3</vt:lpstr>
      <vt:lpstr>Article 9</vt:lpstr>
      <vt:lpstr>Article 10</vt:lpstr>
      <vt:lpstr>PowerPoint Presentation</vt:lpstr>
      <vt:lpstr>PowerPoint Presentation</vt:lpstr>
      <vt:lpstr>Inducing for business:</vt:lpstr>
      <vt:lpstr>PowerPoint Presentation</vt:lpstr>
      <vt:lpstr>PowerPoint Presentation</vt:lpstr>
      <vt:lpstr>The fore fathers never dreamed…</vt:lpstr>
      <vt:lpstr>PowerPoint Presentation</vt:lpstr>
      <vt:lpstr>SOP 12-13</vt:lpstr>
      <vt:lpstr>Confidentiality you say?</vt:lpstr>
      <vt:lpstr>Great ad….right?</vt:lpstr>
      <vt:lpstr>You be the judge….</vt:lpstr>
      <vt:lpstr>Article 15</vt:lpstr>
      <vt:lpstr>PowerPoint Presentation</vt:lpstr>
      <vt:lpstr>PowerPoint Presentation</vt:lpstr>
      <vt:lpstr>PowerPoint Presentation</vt:lpstr>
      <vt:lpstr>How Does the public see you?</vt:lpstr>
      <vt:lpstr> …AND ANSWER QUESTIONS ON TRULIA VOICES</vt:lpstr>
      <vt:lpstr>PowerPoint Presentation</vt:lpstr>
      <vt:lpstr>PowerPoint Presentation</vt:lpstr>
      <vt:lpstr>Behavior Never Lies</vt:lpstr>
      <vt:lpstr>What Are the Odds?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Marcie Roggow</dc:creator>
  <cp:lastModifiedBy>Marcie Roggow</cp:lastModifiedBy>
  <cp:revision>27</cp:revision>
  <dcterms:created xsi:type="dcterms:W3CDTF">2014-09-22T19:01:24Z</dcterms:created>
  <dcterms:modified xsi:type="dcterms:W3CDTF">2016-12-18T14:12:01Z</dcterms:modified>
</cp:coreProperties>
</file>